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bd4a9744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bd4a9744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c5f7e391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c5f7e391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b42e0650b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b42e0650b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bd4a9744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bd4a9744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bd4a9744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5bd4a9744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bd4a9744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bd4a9744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bd4a9744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5bd4a9744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bd4a9744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bd4a9744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bd4a9744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bd4a9744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b42e0650b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b42e0650b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b42e0650b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b42e0650b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b42e0650b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b42e0650b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b42e0650b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b42e0650b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b42e0650b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b42e0650b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bd4a9744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bd4a9744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bd4a9744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bd4a9744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bd4a9744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bd4a9744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bd4a9744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bd4a9744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c5f7e391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c5f7e391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38787"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76490"/>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538787"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Clr>
                <a:schemeClr val="dk1"/>
              </a:buClr>
              <a:buSzPts val="1400"/>
              <a:buChar char="●"/>
              <a:defRPr/>
            </a:lvl1pPr>
            <a:lvl2pPr indent="-317500" lvl="1" marL="914400" rtl="0" algn="l">
              <a:lnSpc>
                <a:spcPct val="100000"/>
              </a:lnSpc>
              <a:spcBef>
                <a:spcPts val="1200"/>
              </a:spcBef>
              <a:spcAft>
                <a:spcPts val="0"/>
              </a:spcAft>
              <a:buClr>
                <a:schemeClr val="dk1"/>
              </a:buClr>
              <a:buSzPts val="1400"/>
              <a:buChar char="○"/>
              <a:defRPr/>
            </a:lvl2pPr>
            <a:lvl3pPr indent="-317500" lvl="2" marL="1371600" rtl="0" algn="l">
              <a:lnSpc>
                <a:spcPct val="100000"/>
              </a:lnSpc>
              <a:spcBef>
                <a:spcPts val="1200"/>
              </a:spcBef>
              <a:spcAft>
                <a:spcPts val="0"/>
              </a:spcAft>
              <a:buClr>
                <a:schemeClr val="dk1"/>
              </a:buClr>
              <a:buSzPts val="1400"/>
              <a:buChar char="■"/>
              <a:defRPr/>
            </a:lvl3pPr>
            <a:lvl4pPr indent="-317500" lvl="3" marL="1828800" rtl="0" algn="l">
              <a:lnSpc>
                <a:spcPct val="100000"/>
              </a:lnSpc>
              <a:spcBef>
                <a:spcPts val="1200"/>
              </a:spcBef>
              <a:spcAft>
                <a:spcPts val="0"/>
              </a:spcAft>
              <a:buClr>
                <a:schemeClr val="dk1"/>
              </a:buClr>
              <a:buSzPts val="1400"/>
              <a:buChar char="●"/>
              <a:defRPr/>
            </a:lvl4pPr>
            <a:lvl5pPr indent="-317500" lvl="4" marL="2286000" rtl="0" algn="l">
              <a:lnSpc>
                <a:spcPct val="10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5750867" y="47717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538787" y="4738195"/>
            <a:ext cx="3086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034968" y="4794700"/>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www.cast.org/products-services/resources/2018/udl-learning-brain-neuroscien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asbmb.org/education/core-concept-teaching-strategies/foundational-concepts" TargetMode="External"/><Relationship Id="rId4" Type="http://schemas.openxmlformats.org/officeDocument/2006/relationships/hyperlink" Target="https://www.acs.org/content/dam/acsorg/about/governance/committees/training/acsapproved/degreeprogram/macromolecular-supramolecular-nanoscale-supplement.pdf" TargetMode="External"/><Relationship Id="rId5" Type="http://schemas.openxmlformats.org/officeDocument/2006/relationships/hyperlink" Target="https://doi.org/10.1371/journal.pone.0196878.t002" TargetMode="External"/><Relationship Id="rId6" Type="http://schemas.openxmlformats.org/officeDocument/2006/relationships/hyperlink" Target="https://biomolviz.org/framework/" TargetMode="External"/><Relationship Id="rId7" Type="http://schemas.openxmlformats.org/officeDocument/2006/relationships/hyperlink" Target="https://doi.org/10.1187/cbe.13-12-0233" TargetMode="External"/><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sdutta@rcsb.rutgers.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molecular-casenet.rcsb.org/"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rcsb.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uniprot.org/uniprotkb/P69892"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800"/>
              <a:t>Molecular CaseNet:</a:t>
            </a:r>
            <a:endParaRPr sz="4800"/>
          </a:p>
          <a:p>
            <a:pPr indent="0" lvl="0" marL="0" rtl="0" algn="l">
              <a:spcBef>
                <a:spcPts val="0"/>
              </a:spcBef>
              <a:spcAft>
                <a:spcPts val="0"/>
              </a:spcAft>
              <a:buNone/>
            </a:pPr>
            <a:r>
              <a:rPr lang="en" sz="2000"/>
              <a:t>An invitation to join this community </a:t>
            </a:r>
            <a:endParaRPr sz="2000"/>
          </a:p>
          <a:p>
            <a:pPr indent="0" lvl="0" marL="0" rtl="0" algn="l">
              <a:spcBef>
                <a:spcPts val="0"/>
              </a:spcBef>
              <a:spcAft>
                <a:spcPts val="0"/>
              </a:spcAft>
              <a:buNone/>
            </a:pPr>
            <a:r>
              <a:rPr lang="en" sz="2000"/>
              <a:t>to Use and Develop Molecular Case Studies </a:t>
            </a:r>
            <a:endParaRPr sz="2000"/>
          </a:p>
          <a:p>
            <a:pPr indent="0" lvl="0" marL="0" rtl="0" algn="l">
              <a:spcBef>
                <a:spcPts val="0"/>
              </a:spcBef>
              <a:spcAft>
                <a:spcPts val="0"/>
              </a:spcAft>
              <a:buNone/>
            </a:pPr>
            <a:r>
              <a:rPr lang="en" sz="2000"/>
              <a:t>at the Interface of Biology and Chemistry</a:t>
            </a:r>
            <a:endParaRPr sz="2000"/>
          </a:p>
        </p:txBody>
      </p:sp>
      <p:sp>
        <p:nvSpPr>
          <p:cNvPr id="61" name="Google Shape;61;p14"/>
          <p:cNvSpPr txBox="1"/>
          <p:nvPr>
            <p:ph idx="1" type="subTitle"/>
          </p:nvPr>
        </p:nvSpPr>
        <p:spPr>
          <a:xfrm>
            <a:off x="311700" y="2834125"/>
            <a:ext cx="8520600" cy="12276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Clr>
                <a:schemeClr val="dk1"/>
              </a:buClr>
              <a:buSzPts val="275"/>
              <a:buFont typeface="Arial"/>
              <a:buNone/>
            </a:pPr>
            <a:r>
              <a:rPr b="1" lang="en" sz="7350">
                <a:solidFill>
                  <a:schemeClr val="dk1"/>
                </a:solidFill>
              </a:rPr>
              <a:t>Shuchismita Dutta, Ph.D.</a:t>
            </a:r>
            <a:endParaRPr b="1" sz="7350">
              <a:solidFill>
                <a:schemeClr val="dk1"/>
              </a:solidFill>
            </a:endParaRPr>
          </a:p>
          <a:p>
            <a:pPr indent="0" lvl="0" marL="0" rtl="0" algn="l">
              <a:spcBef>
                <a:spcPts val="0"/>
              </a:spcBef>
              <a:spcAft>
                <a:spcPts val="0"/>
              </a:spcAft>
              <a:buClr>
                <a:schemeClr val="dk1"/>
              </a:buClr>
              <a:buSzPts val="275"/>
              <a:buFont typeface="Arial"/>
              <a:buNone/>
            </a:pPr>
            <a:r>
              <a:rPr lang="en" sz="4800">
                <a:solidFill>
                  <a:schemeClr val="dk1"/>
                </a:solidFill>
              </a:rPr>
              <a:t>Scientific Training, Education, and Documentation Lead, RCSB Protein Data Bank</a:t>
            </a:r>
            <a:endParaRPr sz="4800">
              <a:solidFill>
                <a:schemeClr val="dk1"/>
              </a:solidFill>
            </a:endParaRPr>
          </a:p>
          <a:p>
            <a:pPr indent="0" lvl="0" marL="0" rtl="0" algn="l">
              <a:spcBef>
                <a:spcPts val="0"/>
              </a:spcBef>
              <a:spcAft>
                <a:spcPts val="0"/>
              </a:spcAft>
              <a:buClr>
                <a:schemeClr val="dk1"/>
              </a:buClr>
              <a:buSzPts val="275"/>
              <a:buFont typeface="Arial"/>
              <a:buNone/>
            </a:pPr>
            <a:r>
              <a:rPr lang="en" sz="4800">
                <a:solidFill>
                  <a:schemeClr val="dk1"/>
                </a:solidFill>
              </a:rPr>
              <a:t>Associate Research Professor, Institute for Quantitative Biomedicine</a:t>
            </a:r>
            <a:endParaRPr sz="4800">
              <a:solidFill>
                <a:schemeClr val="dk1"/>
              </a:solidFill>
            </a:endParaRPr>
          </a:p>
          <a:p>
            <a:pPr indent="0" lvl="0" marL="0" rtl="0" algn="l">
              <a:spcBef>
                <a:spcPts val="0"/>
              </a:spcBef>
              <a:spcAft>
                <a:spcPts val="0"/>
              </a:spcAft>
              <a:buClr>
                <a:schemeClr val="dk1"/>
              </a:buClr>
              <a:buSzPts val="275"/>
              <a:buFont typeface="Arial"/>
              <a:buNone/>
            </a:pPr>
            <a:r>
              <a:rPr lang="en" sz="4800">
                <a:solidFill>
                  <a:schemeClr val="dk1"/>
                </a:solidFill>
              </a:rPr>
              <a:t>Member, Cancer Pharmacology, Cancer Institute of New Jersey</a:t>
            </a:r>
            <a:endParaRPr sz="4800">
              <a:solidFill>
                <a:schemeClr val="dk1"/>
              </a:solidFill>
            </a:endParaRPr>
          </a:p>
          <a:p>
            <a:pPr indent="0" lvl="0" marL="0" rtl="0" algn="l">
              <a:spcBef>
                <a:spcPts val="0"/>
              </a:spcBef>
              <a:spcAft>
                <a:spcPts val="0"/>
              </a:spcAft>
              <a:buNone/>
            </a:pPr>
            <a:r>
              <a:rPr lang="en" sz="4800">
                <a:solidFill>
                  <a:schemeClr val="dk1"/>
                </a:solidFill>
              </a:rPr>
              <a:t>Rutgers, The State University of New Jersey</a:t>
            </a:r>
            <a:endParaRPr sz="4800">
              <a:solidFill>
                <a:schemeClr val="dk1"/>
              </a:solidFill>
            </a:endParaRPr>
          </a:p>
        </p:txBody>
      </p:sp>
      <p:grpSp>
        <p:nvGrpSpPr>
          <p:cNvPr id="62" name="Google Shape;62;p14"/>
          <p:cNvGrpSpPr/>
          <p:nvPr/>
        </p:nvGrpSpPr>
        <p:grpSpPr>
          <a:xfrm>
            <a:off x="5969825" y="997325"/>
            <a:ext cx="2743200" cy="1547100"/>
            <a:chOff x="5969825" y="388825"/>
            <a:chExt cx="2743200" cy="1547100"/>
          </a:xfrm>
        </p:grpSpPr>
        <p:pic>
          <p:nvPicPr>
            <p:cNvPr id="63" name="Google Shape;63;p14"/>
            <p:cNvPicPr preferRelativeResize="0"/>
            <p:nvPr/>
          </p:nvPicPr>
          <p:blipFill>
            <a:blip r:embed="rId3">
              <a:alphaModFix/>
            </a:blip>
            <a:stretch>
              <a:fillRect/>
            </a:stretch>
          </p:blipFill>
          <p:spPr>
            <a:xfrm>
              <a:off x="5969825" y="388825"/>
              <a:ext cx="2743200" cy="1547100"/>
            </a:xfrm>
            <a:prstGeom prst="roundRect">
              <a:avLst>
                <a:gd fmla="val 16667" name="adj"/>
              </a:avLst>
            </a:prstGeom>
            <a:noFill/>
            <a:ln>
              <a:noFill/>
            </a:ln>
          </p:spPr>
        </p:pic>
        <p:pic>
          <p:nvPicPr>
            <p:cNvPr id="64" name="Google Shape;64;p14"/>
            <p:cNvPicPr preferRelativeResize="0"/>
            <p:nvPr/>
          </p:nvPicPr>
          <p:blipFill>
            <a:blip r:embed="rId4">
              <a:alphaModFix/>
            </a:blip>
            <a:stretch>
              <a:fillRect/>
            </a:stretch>
          </p:blipFill>
          <p:spPr>
            <a:xfrm>
              <a:off x="6152706" y="597731"/>
              <a:ext cx="2377440" cy="1129284"/>
            </a:xfrm>
            <a:prstGeom prst="rect">
              <a:avLst/>
            </a:prstGeom>
            <a:noFill/>
            <a:ln>
              <a:noFill/>
            </a:ln>
          </p:spPr>
        </p:pic>
      </p:grpSp>
      <p:pic>
        <p:nvPicPr>
          <p:cNvPr id="65" name="Google Shape;65;p14"/>
          <p:cNvPicPr preferRelativeResize="0"/>
          <p:nvPr/>
        </p:nvPicPr>
        <p:blipFill>
          <a:blip r:embed="rId5">
            <a:alphaModFix/>
          </a:blip>
          <a:stretch>
            <a:fillRect/>
          </a:stretch>
        </p:blipFill>
        <p:spPr>
          <a:xfrm>
            <a:off x="5830825" y="3652113"/>
            <a:ext cx="716890" cy="731520"/>
          </a:xfrm>
          <a:prstGeom prst="rect">
            <a:avLst/>
          </a:prstGeom>
          <a:noFill/>
          <a:ln>
            <a:noFill/>
          </a:ln>
        </p:spPr>
      </p:pic>
      <p:pic>
        <p:nvPicPr>
          <p:cNvPr id="66" name="Google Shape;66;p14"/>
          <p:cNvPicPr preferRelativeResize="0"/>
          <p:nvPr/>
        </p:nvPicPr>
        <p:blipFill>
          <a:blip r:embed="rId6">
            <a:alphaModFix/>
          </a:blip>
          <a:stretch>
            <a:fillRect/>
          </a:stretch>
        </p:blipFill>
        <p:spPr>
          <a:xfrm>
            <a:off x="6547725" y="3652113"/>
            <a:ext cx="2165299" cy="731520"/>
          </a:xfrm>
          <a:prstGeom prst="rect">
            <a:avLst/>
          </a:prstGeom>
          <a:noFill/>
          <a:ln>
            <a:noFill/>
          </a:ln>
        </p:spPr>
      </p:pic>
      <p:pic>
        <p:nvPicPr>
          <p:cNvPr id="67" name="Google Shape;67;p14"/>
          <p:cNvPicPr preferRelativeResize="0"/>
          <p:nvPr/>
        </p:nvPicPr>
        <p:blipFill rotWithShape="1">
          <a:blip r:embed="rId7">
            <a:alphaModFix/>
          </a:blip>
          <a:srcRect b="31029" l="8390" r="9" t="0"/>
          <a:stretch/>
        </p:blipFill>
        <p:spPr>
          <a:xfrm>
            <a:off x="5257800" y="4383625"/>
            <a:ext cx="3455226" cy="286150"/>
          </a:xfrm>
          <a:prstGeom prst="rect">
            <a:avLst/>
          </a:prstGeom>
          <a:noFill/>
          <a:ln>
            <a:noFill/>
          </a:ln>
        </p:spPr>
      </p:pic>
      <p:sp>
        <p:nvSpPr>
          <p:cNvPr id="68" name="Google Shape;6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Adaptations</a:t>
            </a:r>
            <a:endParaRPr/>
          </a:p>
        </p:txBody>
      </p:sp>
      <p:sp>
        <p:nvSpPr>
          <p:cNvPr id="149" name="Google Shape;14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23"/>
          <p:cNvPicPr preferRelativeResize="0"/>
          <p:nvPr/>
        </p:nvPicPr>
        <p:blipFill>
          <a:blip r:embed="rId3">
            <a:alphaModFix/>
          </a:blip>
          <a:stretch>
            <a:fillRect/>
          </a:stretch>
        </p:blipFill>
        <p:spPr>
          <a:xfrm>
            <a:off x="357275" y="1100125"/>
            <a:ext cx="4926425" cy="3349951"/>
          </a:xfrm>
          <a:prstGeom prst="rect">
            <a:avLst/>
          </a:prstGeom>
          <a:noFill/>
          <a:ln cap="flat" cmpd="sng" w="9525">
            <a:solidFill>
              <a:schemeClr val="dk2"/>
            </a:solidFill>
            <a:prstDash val="solid"/>
            <a:round/>
            <a:headEnd len="sm" w="sm" type="none"/>
            <a:tailEnd len="sm" w="sm" type="none"/>
          </a:ln>
        </p:spPr>
      </p:pic>
      <p:sp>
        <p:nvSpPr>
          <p:cNvPr id="151" name="Google Shape;151;p23"/>
          <p:cNvSpPr txBox="1"/>
          <p:nvPr/>
        </p:nvSpPr>
        <p:spPr>
          <a:xfrm>
            <a:off x="5925700" y="2263950"/>
            <a:ext cx="219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How would you adapt this case?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Collection of Goodies</a:t>
            </a:r>
            <a:endParaRPr/>
          </a:p>
        </p:txBody>
      </p:sp>
      <p:sp>
        <p:nvSpPr>
          <p:cNvPr id="157" name="Google Shape;15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4"/>
          <p:cNvPicPr preferRelativeResize="0"/>
          <p:nvPr/>
        </p:nvPicPr>
        <p:blipFill>
          <a:blip r:embed="rId3">
            <a:alphaModFix/>
          </a:blip>
          <a:stretch>
            <a:fillRect/>
          </a:stretch>
        </p:blipFill>
        <p:spPr>
          <a:xfrm>
            <a:off x="311700" y="1249849"/>
            <a:ext cx="8160749" cy="3070460"/>
          </a:xfrm>
          <a:prstGeom prst="rect">
            <a:avLst/>
          </a:prstGeom>
          <a:noFill/>
          <a:ln>
            <a:noFill/>
          </a:ln>
        </p:spPr>
      </p:pic>
      <p:sp>
        <p:nvSpPr>
          <p:cNvPr id="159" name="Google Shape;159;p24"/>
          <p:cNvSpPr txBox="1"/>
          <p:nvPr/>
        </p:nvSpPr>
        <p:spPr>
          <a:xfrm>
            <a:off x="5722050" y="707725"/>
            <a:ext cx="2230800" cy="6156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What else would you like to see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165" name="Google Shape;16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999999"/>
              </a:buClr>
              <a:buSzPts val="1800"/>
              <a:buChar char="●"/>
            </a:pPr>
            <a:r>
              <a:rPr lang="en">
                <a:solidFill>
                  <a:srgbClr val="999999"/>
                </a:solidFill>
              </a:rPr>
              <a:t>The Molecular Case Study cycle</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Try a Molecular Case Study</a:t>
            </a:r>
            <a:endParaRPr>
              <a:solidFill>
                <a:srgbClr val="999999"/>
              </a:solidFill>
            </a:endParaRPr>
          </a:p>
          <a:p>
            <a:pPr indent="-342900" lvl="0" marL="457200" rtl="0" algn="l">
              <a:spcBef>
                <a:spcPts val="0"/>
              </a:spcBef>
              <a:spcAft>
                <a:spcPts val="0"/>
              </a:spcAft>
              <a:buSzPts val="1800"/>
              <a:buChar char="●"/>
            </a:pPr>
            <a:r>
              <a:rPr lang="en"/>
              <a:t>Develop your Molecular Case Study</a:t>
            </a:r>
            <a:endParaRPr/>
          </a:p>
          <a:p>
            <a:pPr indent="-342900" lvl="0" marL="457200" rtl="0" algn="l">
              <a:spcBef>
                <a:spcPts val="0"/>
              </a:spcBef>
              <a:spcAft>
                <a:spcPts val="0"/>
              </a:spcAft>
              <a:buClr>
                <a:srgbClr val="999999"/>
              </a:buClr>
              <a:buSzPts val="1800"/>
              <a:buChar char="●"/>
            </a:pPr>
            <a:r>
              <a:rPr lang="en">
                <a:solidFill>
                  <a:srgbClr val="999999"/>
                </a:solidFill>
              </a:rPr>
              <a:t>Invitation to join us</a:t>
            </a:r>
            <a:endParaRPr>
              <a:solidFill>
                <a:srgbClr val="999999"/>
              </a:solidFill>
            </a:endParaRPr>
          </a:p>
        </p:txBody>
      </p:sp>
      <p:sp>
        <p:nvSpPr>
          <p:cNvPr id="166" name="Google Shape;16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5"/>
          <p:cNvPicPr preferRelativeResize="0"/>
          <p:nvPr/>
        </p:nvPicPr>
        <p:blipFill>
          <a:blip r:embed="rId3">
            <a:alphaModFix/>
          </a:blip>
          <a:stretch>
            <a:fillRect/>
          </a:stretch>
        </p:blipFill>
        <p:spPr>
          <a:xfrm>
            <a:off x="5223300" y="2252750"/>
            <a:ext cx="3249138" cy="1828800"/>
          </a:xfrm>
          <a:prstGeom prst="rect">
            <a:avLst/>
          </a:prstGeom>
          <a:noFill/>
          <a:ln>
            <a:noFill/>
          </a:ln>
        </p:spPr>
      </p:pic>
      <p:sp>
        <p:nvSpPr>
          <p:cNvPr id="168" name="Google Shape;168;p25"/>
          <p:cNvSpPr txBox="1"/>
          <p:nvPr/>
        </p:nvSpPr>
        <p:spPr>
          <a:xfrm>
            <a:off x="5430050" y="4109125"/>
            <a:ext cx="3331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rgbClr val="9454C3"/>
                </a:solidFill>
                <a:latin typeface="Calibri"/>
                <a:ea typeface="Calibri"/>
                <a:cs typeface="Calibri"/>
                <a:sym typeface="Calibri"/>
                <a:hlinkClick r:id="rId4">
                  <a:extLst>
                    <a:ext uri="{A12FA001-AC4F-418D-AE19-62706E023703}">
                      <ahyp:hlinkClr val="tx"/>
                    </a:ext>
                  </a:extLst>
                </a:hlinkClick>
              </a:rPr>
              <a:t>https://www.cast.org/products-services/resources/2018/udl-learning-brain-neuroscience</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Authoring a Molecular Case Study</a:t>
            </a:r>
            <a:endParaRPr/>
          </a:p>
        </p:txBody>
      </p:sp>
      <p:sp>
        <p:nvSpPr>
          <p:cNvPr id="174" name="Google Shape;17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6"/>
          <p:cNvPicPr preferRelativeResize="0"/>
          <p:nvPr/>
        </p:nvPicPr>
        <p:blipFill>
          <a:blip r:embed="rId3">
            <a:alphaModFix/>
          </a:blip>
          <a:stretch>
            <a:fillRect/>
          </a:stretch>
        </p:blipFill>
        <p:spPr>
          <a:xfrm>
            <a:off x="1876625" y="1170125"/>
            <a:ext cx="5519958" cy="382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a:t>
            </a:r>
            <a:endParaRPr/>
          </a:p>
        </p:txBody>
      </p:sp>
      <p:sp>
        <p:nvSpPr>
          <p:cNvPr id="181" name="Google Shape;18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Select your topic</a:t>
            </a:r>
            <a:endParaRPr/>
          </a:p>
          <a:p>
            <a:pPr indent="-342900" lvl="0" marL="457200" rtl="0" algn="l">
              <a:spcBef>
                <a:spcPts val="0"/>
              </a:spcBef>
              <a:spcAft>
                <a:spcPts val="0"/>
              </a:spcAft>
              <a:buSzPts val="1800"/>
              <a:buChar char="●"/>
            </a:pPr>
            <a:r>
              <a:rPr lang="en"/>
              <a:t>Why is this important?</a:t>
            </a:r>
            <a:endParaRPr/>
          </a:p>
          <a:p>
            <a:pPr indent="-342900" lvl="0" marL="457200" rtl="0" algn="l">
              <a:spcBef>
                <a:spcPts val="0"/>
              </a:spcBef>
              <a:spcAft>
                <a:spcPts val="0"/>
              </a:spcAft>
              <a:buSzPts val="1800"/>
              <a:buChar char="●"/>
            </a:pPr>
            <a:r>
              <a:rPr lang="en"/>
              <a:t>Define a research question?</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Are relevant structures present in the PDB? Identify them.</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82" name="Google Shape;18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3" name="Google Shape;183;p27"/>
          <p:cNvPicPr preferRelativeResize="0"/>
          <p:nvPr/>
        </p:nvPicPr>
        <p:blipFill rotWithShape="1">
          <a:blip r:embed="rId3">
            <a:alphaModFix/>
          </a:blip>
          <a:srcRect b="16316" l="23177" r="61536" t="27994"/>
          <a:stretch/>
        </p:blipFill>
        <p:spPr>
          <a:xfrm>
            <a:off x="7460700" y="1152475"/>
            <a:ext cx="1371600" cy="34701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 your “Why?”</a:t>
            </a:r>
            <a:endParaRPr/>
          </a:p>
        </p:txBody>
      </p:sp>
      <p:sp>
        <p:nvSpPr>
          <p:cNvPr id="189" name="Google Shape;18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
        <p:nvSpPr>
          <p:cNvPr id="190" name="Google Shape;19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 </a:t>
            </a:r>
            <a:endParaRPr/>
          </a:p>
        </p:txBody>
      </p:sp>
      <p:sp>
        <p:nvSpPr>
          <p:cNvPr id="196" name="Google Shape;196;p29"/>
          <p:cNvSpPr txBox="1"/>
          <p:nvPr>
            <p:ph idx="1" type="body"/>
          </p:nvPr>
        </p:nvSpPr>
        <p:spPr>
          <a:xfrm>
            <a:off x="311700" y="1152475"/>
            <a:ext cx="69990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Develop a creative storyline</a:t>
            </a:r>
            <a:endParaRPr/>
          </a:p>
          <a:p>
            <a:pPr indent="-342900" lvl="0" marL="457200" rtl="0" algn="l">
              <a:spcBef>
                <a:spcPts val="0"/>
              </a:spcBef>
              <a:spcAft>
                <a:spcPts val="0"/>
              </a:spcAft>
              <a:buSzPts val="1800"/>
              <a:buChar char="●"/>
            </a:pPr>
            <a:r>
              <a:rPr lang="en"/>
              <a:t>Identify learning objectives</a:t>
            </a:r>
            <a:endParaRPr/>
          </a:p>
          <a:p>
            <a:pPr indent="-317500" lvl="1" marL="914400" rtl="0" algn="l">
              <a:spcBef>
                <a:spcPts val="0"/>
              </a:spcBef>
              <a:spcAft>
                <a:spcPts val="0"/>
              </a:spcAft>
              <a:buSzPts val="1400"/>
              <a:buChar char="○"/>
            </a:pPr>
            <a:r>
              <a:rPr lang="en" u="sng">
                <a:solidFill>
                  <a:schemeClr val="hlink"/>
                </a:solidFill>
                <a:hlinkClick r:id="rId3"/>
              </a:rPr>
              <a:t>ASBMB Foundational concepts</a:t>
            </a:r>
            <a:endParaRPr/>
          </a:p>
          <a:p>
            <a:pPr indent="-317500" lvl="1" marL="914400" rtl="0" algn="l">
              <a:spcBef>
                <a:spcPts val="0"/>
              </a:spcBef>
              <a:spcAft>
                <a:spcPts val="0"/>
              </a:spcAft>
              <a:buSzPts val="1400"/>
              <a:buChar char="○"/>
            </a:pPr>
            <a:r>
              <a:rPr lang="en" u="sng">
                <a:solidFill>
                  <a:schemeClr val="hlink"/>
                </a:solidFill>
                <a:hlinkClick r:id="rId4"/>
              </a:rPr>
              <a:t>Macromolecular, Supramolecular, and Nanoscale (MSN) Systems in the Curriculum</a:t>
            </a:r>
            <a:endParaRPr/>
          </a:p>
          <a:p>
            <a:pPr indent="-317500" lvl="1" marL="914400" rtl="0" algn="l">
              <a:spcBef>
                <a:spcPts val="0"/>
              </a:spcBef>
              <a:spcAft>
                <a:spcPts val="0"/>
              </a:spcAft>
              <a:buSzPts val="1400"/>
              <a:buChar char="○"/>
            </a:pPr>
            <a:r>
              <a:rPr lang="en" u="sng">
                <a:solidFill>
                  <a:schemeClr val="hlink"/>
                </a:solidFill>
                <a:hlinkClick r:id="rId5"/>
              </a:rPr>
              <a:t>NIBLSE Bioinformatics Core Competencies</a:t>
            </a:r>
            <a:endParaRPr/>
          </a:p>
          <a:p>
            <a:pPr indent="-317500" lvl="1" marL="914400" rtl="0" algn="l">
              <a:spcBef>
                <a:spcPts val="0"/>
              </a:spcBef>
              <a:spcAft>
                <a:spcPts val="0"/>
              </a:spcAft>
              <a:buSzPts val="1400"/>
              <a:buChar char="○"/>
            </a:pPr>
            <a:r>
              <a:rPr lang="en" u="sng">
                <a:solidFill>
                  <a:schemeClr val="hlink"/>
                </a:solidFill>
                <a:hlinkClick r:id="rId6"/>
              </a:rPr>
              <a:t>BioMolViz Framework</a:t>
            </a:r>
            <a:endParaRPr/>
          </a:p>
          <a:p>
            <a:pPr indent="-317500" lvl="1" marL="914400" rtl="0" algn="l">
              <a:spcBef>
                <a:spcPts val="0"/>
              </a:spcBef>
              <a:spcAft>
                <a:spcPts val="0"/>
              </a:spcAft>
              <a:buSzPts val="1400"/>
              <a:buChar char="○"/>
            </a:pPr>
            <a:r>
              <a:rPr lang="en" u="sng">
                <a:solidFill>
                  <a:schemeClr val="hlink"/>
                </a:solidFill>
                <a:hlinkClick r:id="rId7"/>
              </a:rPr>
              <a:t>BioCore Guide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Write case instructions</a:t>
            </a:r>
            <a:endParaRPr/>
          </a:p>
          <a:p>
            <a:pPr indent="-342900" lvl="0" marL="457200" rtl="0" algn="l">
              <a:spcBef>
                <a:spcPts val="0"/>
              </a:spcBef>
              <a:spcAft>
                <a:spcPts val="0"/>
              </a:spcAft>
              <a:buSzPts val="1800"/>
              <a:buChar char="●"/>
            </a:pPr>
            <a:r>
              <a:rPr lang="en"/>
              <a:t>Write Assessment</a:t>
            </a:r>
            <a:endParaRPr/>
          </a:p>
        </p:txBody>
      </p:sp>
      <p:sp>
        <p:nvSpPr>
          <p:cNvPr id="197" name="Google Shape;19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8" name="Google Shape;198;p29"/>
          <p:cNvPicPr preferRelativeResize="0"/>
          <p:nvPr/>
        </p:nvPicPr>
        <p:blipFill rotWithShape="1">
          <a:blip r:embed="rId8">
            <a:alphaModFix/>
          </a:blip>
          <a:srcRect b="32803" l="41785" r="42264" t="27754"/>
          <a:stretch/>
        </p:blipFill>
        <p:spPr>
          <a:xfrm>
            <a:off x="7460700" y="879275"/>
            <a:ext cx="1371600" cy="23601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 your “What?”</a:t>
            </a:r>
            <a:endParaRPr/>
          </a:p>
        </p:txBody>
      </p:sp>
      <p:sp>
        <p:nvSpPr>
          <p:cNvPr id="204" name="Google Shape;20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Email</a:t>
            </a:r>
            <a:r>
              <a:rPr lang="en"/>
              <a:t> me your brainstorming results: </a:t>
            </a:r>
            <a:r>
              <a:rPr lang="en" u="sng">
                <a:solidFill>
                  <a:schemeClr val="hlink"/>
                </a:solidFill>
                <a:hlinkClick r:id="rId3"/>
              </a:rPr>
              <a:t>sdutta@rcsb.rutgers.edu</a:t>
            </a:r>
            <a:endParaRPr/>
          </a:p>
          <a:p>
            <a:pPr indent="0" lvl="0" marL="0" rtl="0" algn="l">
              <a:spcBef>
                <a:spcPts val="1200"/>
              </a:spcBef>
              <a:spcAft>
                <a:spcPts val="1200"/>
              </a:spcAft>
              <a:buNone/>
            </a:pPr>
            <a:r>
              <a:t/>
            </a:r>
            <a:endParaRPr/>
          </a:p>
        </p:txBody>
      </p:sp>
      <p:sp>
        <p:nvSpPr>
          <p:cNvPr id="205" name="Google Shape;20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 </a:t>
            </a:r>
            <a:endParaRPr/>
          </a:p>
        </p:txBody>
      </p:sp>
      <p:sp>
        <p:nvSpPr>
          <p:cNvPr id="211" name="Google Shape;211;p31"/>
          <p:cNvSpPr txBox="1"/>
          <p:nvPr>
            <p:ph idx="1" type="body"/>
          </p:nvPr>
        </p:nvSpPr>
        <p:spPr>
          <a:xfrm>
            <a:off x="311700" y="1152475"/>
            <a:ext cx="6999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Write case instructions</a:t>
            </a:r>
            <a:endParaRPr/>
          </a:p>
          <a:p>
            <a:pPr indent="-342900" lvl="0" marL="457200" rtl="0" algn="l">
              <a:spcBef>
                <a:spcPts val="0"/>
              </a:spcBef>
              <a:spcAft>
                <a:spcPts val="0"/>
              </a:spcAft>
              <a:buSzPts val="1800"/>
              <a:buChar char="●"/>
            </a:pPr>
            <a:r>
              <a:rPr lang="en"/>
              <a:t>Write skills and knowledge assessment</a:t>
            </a:r>
            <a:endParaRPr/>
          </a:p>
          <a:p>
            <a:pPr indent="-342900" lvl="0" marL="457200" rtl="0" algn="l">
              <a:spcBef>
                <a:spcPts val="0"/>
              </a:spcBef>
              <a:spcAft>
                <a:spcPts val="0"/>
              </a:spcAft>
              <a:buSzPts val="1800"/>
              <a:buChar char="●"/>
            </a:pPr>
            <a:r>
              <a:rPr lang="en"/>
              <a:t>Write the Teaching Notes document</a:t>
            </a:r>
            <a:endParaRPr/>
          </a:p>
        </p:txBody>
      </p:sp>
      <p:sp>
        <p:nvSpPr>
          <p:cNvPr id="212" name="Google Shape;21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1"/>
          <p:cNvPicPr preferRelativeResize="0"/>
          <p:nvPr/>
        </p:nvPicPr>
        <p:blipFill rotWithShape="1">
          <a:blip r:embed="rId3">
            <a:alphaModFix/>
          </a:blip>
          <a:srcRect b="11170" l="41785" r="42264" t="67040"/>
          <a:stretch/>
        </p:blipFill>
        <p:spPr>
          <a:xfrm>
            <a:off x="7460700" y="1152475"/>
            <a:ext cx="1371600" cy="1303801"/>
          </a:xfrm>
          <a:prstGeom prst="rect">
            <a:avLst/>
          </a:prstGeom>
          <a:noFill/>
          <a:ln cap="flat" cmpd="sng" w="9525">
            <a:solidFill>
              <a:schemeClr val="dk2"/>
            </a:solidFill>
            <a:prstDash val="solid"/>
            <a:round/>
            <a:headEnd len="sm" w="sm" type="none"/>
            <a:tailEnd len="sm" w="sm" type="none"/>
          </a:ln>
        </p:spPr>
      </p:pic>
      <p:pic>
        <p:nvPicPr>
          <p:cNvPr id="214" name="Google Shape;214;p31"/>
          <p:cNvPicPr preferRelativeResize="0"/>
          <p:nvPr/>
        </p:nvPicPr>
        <p:blipFill>
          <a:blip r:embed="rId4">
            <a:alphaModFix/>
          </a:blip>
          <a:stretch>
            <a:fillRect/>
          </a:stretch>
        </p:blipFill>
        <p:spPr>
          <a:xfrm>
            <a:off x="1867300" y="2308645"/>
            <a:ext cx="4572001" cy="2354581"/>
          </a:xfrm>
          <a:prstGeom prst="rect">
            <a:avLst/>
          </a:prstGeom>
          <a:noFill/>
          <a:ln cap="flat" cmpd="sng" w="9525">
            <a:solidFill>
              <a:schemeClr val="dk2"/>
            </a:solidFill>
            <a:prstDash val="solid"/>
            <a:round/>
            <a:headEnd len="sm" w="sm" type="none"/>
            <a:tailEnd len="sm" w="sm" type="none"/>
          </a:ln>
        </p:spPr>
      </p:pic>
      <p:pic>
        <p:nvPicPr>
          <p:cNvPr id="215" name="Google Shape;215;p31"/>
          <p:cNvPicPr preferRelativeResize="0"/>
          <p:nvPr/>
        </p:nvPicPr>
        <p:blipFill>
          <a:blip r:embed="rId5">
            <a:alphaModFix/>
          </a:blip>
          <a:stretch>
            <a:fillRect/>
          </a:stretch>
        </p:blipFill>
        <p:spPr>
          <a:xfrm>
            <a:off x="1867300" y="2262923"/>
            <a:ext cx="4572001" cy="2446019"/>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221" name="Google Shape;22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999999"/>
              </a:buClr>
              <a:buSzPts val="1800"/>
              <a:buChar char="●"/>
            </a:pPr>
            <a:r>
              <a:rPr lang="en">
                <a:solidFill>
                  <a:srgbClr val="999999"/>
                </a:solidFill>
              </a:rPr>
              <a:t>The Molecular Case Study cycle</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Try a Molecular Case Study</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Develop your Molecular Case Study</a:t>
            </a:r>
            <a:endParaRPr>
              <a:solidFill>
                <a:srgbClr val="999999"/>
              </a:solidFill>
            </a:endParaRPr>
          </a:p>
          <a:p>
            <a:pPr indent="-342900" lvl="0" marL="457200" rtl="0" algn="l">
              <a:spcBef>
                <a:spcPts val="0"/>
              </a:spcBef>
              <a:spcAft>
                <a:spcPts val="0"/>
              </a:spcAft>
              <a:buSzPts val="1800"/>
              <a:buChar char="●"/>
            </a:pPr>
            <a:r>
              <a:rPr lang="en"/>
              <a:t>Invitation to join us</a:t>
            </a:r>
            <a:endParaRPr/>
          </a:p>
          <a:p>
            <a:pPr indent="-317500" lvl="1" marL="914400" rtl="0" algn="l">
              <a:spcBef>
                <a:spcPts val="0"/>
              </a:spcBef>
              <a:spcAft>
                <a:spcPts val="0"/>
              </a:spcAft>
              <a:buSzPts val="1400"/>
              <a:buChar char="○"/>
            </a:pPr>
            <a:r>
              <a:rPr lang="en"/>
              <a:t>U</a:t>
            </a:r>
            <a:r>
              <a:rPr lang="en"/>
              <a:t>se published case studies or case studies for piloting at </a:t>
            </a:r>
            <a:r>
              <a:rPr lang="en" u="sng">
                <a:solidFill>
                  <a:schemeClr val="hlink"/>
                </a:solidFill>
                <a:hlinkClick r:id="rId3"/>
              </a:rPr>
              <a:t>https://molecular-casenet.rcsb.org/</a:t>
            </a:r>
            <a:r>
              <a:rPr lang="en"/>
              <a:t> </a:t>
            </a:r>
            <a:endParaRPr/>
          </a:p>
          <a:p>
            <a:pPr indent="-317500" lvl="1" marL="914400" rtl="0" algn="l">
              <a:spcBef>
                <a:spcPts val="0"/>
              </a:spcBef>
              <a:spcAft>
                <a:spcPts val="0"/>
              </a:spcAft>
              <a:buSzPts val="1400"/>
              <a:buChar char="○"/>
            </a:pPr>
            <a:r>
              <a:rPr lang="en"/>
              <a:t>a</a:t>
            </a:r>
            <a:r>
              <a:rPr lang="en"/>
              <a:t>s part of Cohort 3 to develop your own MCS</a:t>
            </a:r>
            <a:endParaRPr/>
          </a:p>
          <a:p>
            <a:pPr indent="-317500" lvl="2" marL="1371600" rtl="0" algn="l">
              <a:spcBef>
                <a:spcPts val="0"/>
              </a:spcBef>
              <a:spcAft>
                <a:spcPts val="0"/>
              </a:spcAft>
              <a:buSzPts val="1400"/>
              <a:buChar char="■"/>
            </a:pPr>
            <a:r>
              <a:rPr lang="en"/>
              <a:t>Begin in Sep./Oct. 2023</a:t>
            </a:r>
            <a:endParaRPr/>
          </a:p>
          <a:p>
            <a:pPr indent="-317500" lvl="2" marL="1371600" rtl="0" algn="l">
              <a:spcBef>
                <a:spcPts val="0"/>
              </a:spcBef>
              <a:spcAft>
                <a:spcPts val="0"/>
              </a:spcAft>
              <a:buSzPts val="1400"/>
              <a:buChar char="■"/>
            </a:pPr>
            <a:r>
              <a:rPr lang="en"/>
              <a:t>Expectation: Participate in 3 virtual sessions to write a draft for piloting</a:t>
            </a:r>
            <a:endParaRPr/>
          </a:p>
          <a:p>
            <a:pPr indent="-317500" lvl="3" marL="1828800" rtl="0" algn="l">
              <a:spcBef>
                <a:spcPts val="0"/>
              </a:spcBef>
              <a:spcAft>
                <a:spcPts val="0"/>
              </a:spcAft>
              <a:buSzPts val="1400"/>
              <a:buChar char="●"/>
            </a:pPr>
            <a:r>
              <a:rPr lang="en"/>
              <a:t>Brainstorming </a:t>
            </a:r>
            <a:endParaRPr/>
          </a:p>
          <a:p>
            <a:pPr indent="-317500" lvl="3" marL="1828800" rtl="0" algn="l">
              <a:spcBef>
                <a:spcPts val="0"/>
              </a:spcBef>
              <a:spcAft>
                <a:spcPts val="0"/>
              </a:spcAft>
              <a:buSzPts val="1400"/>
              <a:buChar char="●"/>
            </a:pPr>
            <a:r>
              <a:rPr lang="en"/>
              <a:t>Writing</a:t>
            </a:r>
            <a:endParaRPr/>
          </a:p>
          <a:p>
            <a:pPr indent="-317500" lvl="3" marL="1828800" rtl="0" algn="l">
              <a:spcBef>
                <a:spcPts val="0"/>
              </a:spcBef>
              <a:spcAft>
                <a:spcPts val="0"/>
              </a:spcAft>
              <a:buSzPts val="1400"/>
              <a:buChar char="●"/>
            </a:pPr>
            <a:r>
              <a:rPr lang="en"/>
              <a:t>Getting the MCS Teaching Ready </a:t>
            </a:r>
            <a:endParaRPr/>
          </a:p>
          <a:p>
            <a:pPr indent="-317500" lvl="2" marL="1371600" rtl="0" algn="l">
              <a:spcBef>
                <a:spcPts val="0"/>
              </a:spcBef>
              <a:spcAft>
                <a:spcPts val="0"/>
              </a:spcAft>
              <a:buSzPts val="1400"/>
              <a:buChar char="■"/>
            </a:pPr>
            <a:r>
              <a:rPr lang="en"/>
              <a:t>Pilot case study and prepare to publish</a:t>
            </a:r>
            <a:endParaRPr/>
          </a:p>
        </p:txBody>
      </p:sp>
      <p:sp>
        <p:nvSpPr>
          <p:cNvPr id="222" name="Google Shape;22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3" name="Google Shape;223;p32"/>
          <p:cNvPicPr preferRelativeResize="0"/>
          <p:nvPr/>
        </p:nvPicPr>
        <p:blipFill>
          <a:blip r:embed="rId4">
            <a:alphaModFix/>
          </a:blip>
          <a:stretch>
            <a:fillRect/>
          </a:stretch>
        </p:blipFill>
        <p:spPr>
          <a:xfrm>
            <a:off x="7003500" y="445025"/>
            <a:ext cx="1828800"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a:t>
            </a:r>
            <a:r>
              <a:rPr lang="en"/>
              <a:t> Molecular Case Study cycle</a:t>
            </a:r>
            <a:endParaRPr/>
          </a:p>
          <a:p>
            <a:pPr indent="-342900" lvl="0" marL="457200" rtl="0" algn="l">
              <a:spcBef>
                <a:spcPts val="0"/>
              </a:spcBef>
              <a:spcAft>
                <a:spcPts val="0"/>
              </a:spcAft>
              <a:buSzPts val="1800"/>
              <a:buChar char="●"/>
            </a:pPr>
            <a:r>
              <a:rPr lang="en"/>
              <a:t>Try a Molecular Case Study</a:t>
            </a:r>
            <a:endParaRPr/>
          </a:p>
          <a:p>
            <a:pPr indent="-342900" lvl="0" marL="457200" rtl="0" algn="l">
              <a:spcBef>
                <a:spcPts val="0"/>
              </a:spcBef>
              <a:spcAft>
                <a:spcPts val="0"/>
              </a:spcAft>
              <a:buSzPts val="1800"/>
              <a:buChar char="●"/>
            </a:pPr>
            <a:r>
              <a:rPr lang="en"/>
              <a:t>Develop your Molecular Case Study</a:t>
            </a:r>
            <a:endParaRPr/>
          </a:p>
          <a:p>
            <a:pPr indent="-342900" lvl="0" marL="457200" rtl="0" algn="l">
              <a:spcBef>
                <a:spcPts val="0"/>
              </a:spcBef>
              <a:spcAft>
                <a:spcPts val="0"/>
              </a:spcAft>
              <a:buSzPts val="1800"/>
              <a:buChar char="●"/>
            </a:pPr>
            <a:r>
              <a:rPr lang="en"/>
              <a:t>Invitation to join us</a:t>
            </a:r>
            <a:endParaRPr/>
          </a:p>
        </p:txBody>
      </p:sp>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76" name="Google Shape;76;p15"/>
          <p:cNvGrpSpPr/>
          <p:nvPr/>
        </p:nvGrpSpPr>
        <p:grpSpPr>
          <a:xfrm>
            <a:off x="6089100" y="3021775"/>
            <a:ext cx="2743200" cy="1547100"/>
            <a:chOff x="5969825" y="388825"/>
            <a:chExt cx="2743200" cy="1547100"/>
          </a:xfrm>
        </p:grpSpPr>
        <p:pic>
          <p:nvPicPr>
            <p:cNvPr id="77" name="Google Shape;77;p15"/>
            <p:cNvPicPr preferRelativeResize="0"/>
            <p:nvPr/>
          </p:nvPicPr>
          <p:blipFill>
            <a:blip r:embed="rId3">
              <a:alphaModFix/>
            </a:blip>
            <a:stretch>
              <a:fillRect/>
            </a:stretch>
          </p:blipFill>
          <p:spPr>
            <a:xfrm>
              <a:off x="5969825" y="388825"/>
              <a:ext cx="2743200" cy="1547100"/>
            </a:xfrm>
            <a:prstGeom prst="roundRect">
              <a:avLst>
                <a:gd fmla="val 16667" name="adj"/>
              </a:avLst>
            </a:prstGeom>
            <a:noFill/>
            <a:ln>
              <a:noFill/>
            </a:ln>
          </p:spPr>
        </p:pic>
        <p:pic>
          <p:nvPicPr>
            <p:cNvPr id="78" name="Google Shape;78;p15"/>
            <p:cNvPicPr preferRelativeResize="0"/>
            <p:nvPr/>
          </p:nvPicPr>
          <p:blipFill>
            <a:blip r:embed="rId4">
              <a:alphaModFix/>
            </a:blip>
            <a:stretch>
              <a:fillRect/>
            </a:stretch>
          </p:blipFill>
          <p:spPr>
            <a:xfrm>
              <a:off x="6152706" y="597731"/>
              <a:ext cx="2377440" cy="1129284"/>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229" name="Google Shape;22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Molecular Case Study Cycle</a:t>
            </a:r>
            <a:endParaRPr/>
          </a:p>
          <a:p>
            <a:pPr indent="-317500" lvl="1" marL="914400" rtl="0" algn="l">
              <a:spcBef>
                <a:spcPts val="0"/>
              </a:spcBef>
              <a:spcAft>
                <a:spcPts val="0"/>
              </a:spcAft>
              <a:buClr>
                <a:srgbClr val="0000FF"/>
              </a:buClr>
              <a:buSzPts val="1400"/>
              <a:buChar char="○"/>
            </a:pPr>
            <a:r>
              <a:rPr lang="en">
                <a:solidFill>
                  <a:srgbClr val="0000FF"/>
                </a:solidFill>
              </a:rPr>
              <a:t>A quick review of key elements</a:t>
            </a:r>
            <a:endParaRPr>
              <a:solidFill>
                <a:srgbClr val="0000FF"/>
              </a:solidFill>
            </a:endParaRPr>
          </a:p>
          <a:p>
            <a:pPr indent="-342900" lvl="0" marL="457200" rtl="0" algn="l">
              <a:spcBef>
                <a:spcPts val="0"/>
              </a:spcBef>
              <a:spcAft>
                <a:spcPts val="0"/>
              </a:spcAft>
              <a:buSzPts val="1800"/>
              <a:buChar char="●"/>
            </a:pPr>
            <a:r>
              <a:rPr lang="en"/>
              <a:t>Try a Molecular Case Study</a:t>
            </a:r>
            <a:endParaRPr/>
          </a:p>
          <a:p>
            <a:pPr indent="-317500" lvl="1" marL="914400" rtl="0" algn="l">
              <a:spcBef>
                <a:spcPts val="0"/>
              </a:spcBef>
              <a:spcAft>
                <a:spcPts val="0"/>
              </a:spcAft>
              <a:buClr>
                <a:srgbClr val="0000FF"/>
              </a:buClr>
              <a:buSzPts val="1400"/>
              <a:buChar char="○"/>
            </a:pPr>
            <a:r>
              <a:rPr lang="en">
                <a:solidFill>
                  <a:srgbClr val="0000FF"/>
                </a:solidFill>
              </a:rPr>
              <a:t>Happy Blue Baby</a:t>
            </a:r>
            <a:endParaRPr>
              <a:solidFill>
                <a:srgbClr val="0000FF"/>
              </a:solidFill>
            </a:endParaRPr>
          </a:p>
          <a:p>
            <a:pPr indent="-342900" lvl="0" marL="457200" rtl="0" algn="l">
              <a:spcBef>
                <a:spcPts val="0"/>
              </a:spcBef>
              <a:spcAft>
                <a:spcPts val="0"/>
              </a:spcAft>
              <a:buSzPts val="1800"/>
              <a:buChar char="●"/>
            </a:pPr>
            <a:r>
              <a:rPr lang="en"/>
              <a:t>Develop your Molecular Case Study</a:t>
            </a:r>
            <a:endParaRPr/>
          </a:p>
          <a:p>
            <a:pPr indent="-317500" lvl="1" marL="914400" rtl="0" algn="l">
              <a:spcBef>
                <a:spcPts val="0"/>
              </a:spcBef>
              <a:spcAft>
                <a:spcPts val="0"/>
              </a:spcAft>
              <a:buClr>
                <a:srgbClr val="0000FF"/>
              </a:buClr>
              <a:buSzPts val="1400"/>
              <a:buChar char="○"/>
            </a:pPr>
            <a:r>
              <a:rPr lang="en">
                <a:solidFill>
                  <a:srgbClr val="0000FF"/>
                </a:solidFill>
              </a:rPr>
              <a:t>Creating an outline for your MCS</a:t>
            </a:r>
            <a:endParaRPr>
              <a:solidFill>
                <a:srgbClr val="0000FF"/>
              </a:solidFill>
            </a:endParaRPr>
          </a:p>
          <a:p>
            <a:pPr indent="-342900" lvl="0" marL="457200" rtl="0" algn="l">
              <a:spcBef>
                <a:spcPts val="0"/>
              </a:spcBef>
              <a:spcAft>
                <a:spcPts val="0"/>
              </a:spcAft>
              <a:buSzPts val="1800"/>
              <a:buChar char="●"/>
            </a:pPr>
            <a:r>
              <a:rPr lang="en"/>
              <a:t>Invitation to join us</a:t>
            </a:r>
            <a:endParaRPr/>
          </a:p>
          <a:p>
            <a:pPr indent="-317500" lvl="1" marL="914400" rtl="0" algn="l">
              <a:spcBef>
                <a:spcPts val="0"/>
              </a:spcBef>
              <a:spcAft>
                <a:spcPts val="0"/>
              </a:spcAft>
              <a:buClr>
                <a:srgbClr val="0000FF"/>
              </a:buClr>
              <a:buSzPts val="1400"/>
              <a:buChar char="○"/>
            </a:pPr>
            <a:r>
              <a:rPr lang="en">
                <a:solidFill>
                  <a:srgbClr val="0000FF"/>
                </a:solidFill>
              </a:rPr>
              <a:t>Use published or draft cases</a:t>
            </a:r>
            <a:endParaRPr>
              <a:solidFill>
                <a:srgbClr val="0000FF"/>
              </a:solidFill>
            </a:endParaRPr>
          </a:p>
          <a:p>
            <a:pPr indent="-317500" lvl="1" marL="914400" rtl="0" algn="l">
              <a:spcBef>
                <a:spcPts val="0"/>
              </a:spcBef>
              <a:spcAft>
                <a:spcPts val="0"/>
              </a:spcAft>
              <a:buClr>
                <a:srgbClr val="0000FF"/>
              </a:buClr>
              <a:buSzPts val="1400"/>
              <a:buChar char="○"/>
            </a:pPr>
            <a:r>
              <a:rPr lang="en">
                <a:solidFill>
                  <a:srgbClr val="0000FF"/>
                </a:solidFill>
              </a:rPr>
              <a:t>Develop your own cases</a:t>
            </a:r>
            <a:endParaRPr>
              <a:solidFill>
                <a:srgbClr val="0000FF"/>
              </a:solidFill>
            </a:endParaRPr>
          </a:p>
          <a:p>
            <a:pPr indent="-317500" lvl="1" marL="914400" rtl="0" algn="l">
              <a:spcBef>
                <a:spcPts val="0"/>
              </a:spcBef>
              <a:spcAft>
                <a:spcPts val="0"/>
              </a:spcAft>
              <a:buClr>
                <a:srgbClr val="0000FF"/>
              </a:buClr>
              <a:buSzPts val="1400"/>
              <a:buChar char="○"/>
            </a:pPr>
            <a:r>
              <a:rPr lang="en">
                <a:solidFill>
                  <a:srgbClr val="0000FF"/>
                </a:solidFill>
              </a:rPr>
              <a:t>Engage your students in writing case studies</a:t>
            </a:r>
            <a:endParaRPr>
              <a:solidFill>
                <a:srgbClr val="0000FF"/>
              </a:solidFill>
            </a:endParaRPr>
          </a:p>
        </p:txBody>
      </p:sp>
      <p:sp>
        <p:nvSpPr>
          <p:cNvPr id="230" name="Google Shape;23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1" name="Google Shape;231;p33"/>
          <p:cNvPicPr preferRelativeResize="0"/>
          <p:nvPr/>
        </p:nvPicPr>
        <p:blipFill>
          <a:blip r:embed="rId3">
            <a:alphaModFix/>
          </a:blip>
          <a:stretch>
            <a:fillRect/>
          </a:stretch>
        </p:blipFill>
        <p:spPr>
          <a:xfrm>
            <a:off x="6643650" y="2834425"/>
            <a:ext cx="1828800" cy="1828800"/>
          </a:xfrm>
          <a:prstGeom prst="rect">
            <a:avLst/>
          </a:prstGeom>
          <a:noFill/>
          <a:ln>
            <a:noFill/>
          </a:ln>
        </p:spPr>
      </p:pic>
      <p:grpSp>
        <p:nvGrpSpPr>
          <p:cNvPr id="232" name="Google Shape;232;p33"/>
          <p:cNvGrpSpPr/>
          <p:nvPr/>
        </p:nvGrpSpPr>
        <p:grpSpPr>
          <a:xfrm>
            <a:off x="6643599" y="445022"/>
            <a:ext cx="1828891" cy="1030214"/>
            <a:chOff x="5969825" y="388825"/>
            <a:chExt cx="2743200" cy="1547100"/>
          </a:xfrm>
        </p:grpSpPr>
        <p:pic>
          <p:nvPicPr>
            <p:cNvPr id="233" name="Google Shape;233;p33"/>
            <p:cNvPicPr preferRelativeResize="0"/>
            <p:nvPr/>
          </p:nvPicPr>
          <p:blipFill>
            <a:blip r:embed="rId4">
              <a:alphaModFix/>
            </a:blip>
            <a:stretch>
              <a:fillRect/>
            </a:stretch>
          </p:blipFill>
          <p:spPr>
            <a:xfrm>
              <a:off x="5969825" y="388825"/>
              <a:ext cx="2743200" cy="1547100"/>
            </a:xfrm>
            <a:prstGeom prst="roundRect">
              <a:avLst>
                <a:gd fmla="val 16667" name="adj"/>
              </a:avLst>
            </a:prstGeom>
            <a:noFill/>
            <a:ln>
              <a:noFill/>
            </a:ln>
          </p:spPr>
        </p:pic>
        <p:pic>
          <p:nvPicPr>
            <p:cNvPr id="234" name="Google Shape;234;p33"/>
            <p:cNvPicPr preferRelativeResize="0"/>
            <p:nvPr/>
          </p:nvPicPr>
          <p:blipFill>
            <a:blip r:embed="rId5">
              <a:alphaModFix/>
            </a:blip>
            <a:stretch>
              <a:fillRect/>
            </a:stretch>
          </p:blipFill>
          <p:spPr>
            <a:xfrm>
              <a:off x="6152706" y="597731"/>
              <a:ext cx="2377440" cy="112928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Molecular Case Study cycle</a:t>
            </a:r>
            <a:endParaRPr/>
          </a:p>
          <a:p>
            <a:pPr indent="-342900" lvl="0" marL="457200" rtl="0" algn="l">
              <a:spcBef>
                <a:spcPts val="0"/>
              </a:spcBef>
              <a:spcAft>
                <a:spcPts val="0"/>
              </a:spcAft>
              <a:buClr>
                <a:srgbClr val="999999"/>
              </a:buClr>
              <a:buSzPts val="1800"/>
              <a:buChar char="●"/>
            </a:pPr>
            <a:r>
              <a:rPr lang="en">
                <a:solidFill>
                  <a:srgbClr val="999999"/>
                </a:solidFill>
              </a:rPr>
              <a:t>Try a Molecular Case Study</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Develop your Molecular Case Study</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Invitation to join us</a:t>
            </a:r>
            <a:endParaRPr>
              <a:solidFill>
                <a:srgbClr val="999999"/>
              </a:solidFill>
            </a:endParaRPr>
          </a:p>
        </p:txBody>
      </p:sp>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5174700" y="2242525"/>
            <a:ext cx="3657601" cy="2365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999999"/>
              </a:buClr>
              <a:buSzPts val="1800"/>
              <a:buChar char="●"/>
            </a:pPr>
            <a:r>
              <a:rPr lang="en">
                <a:solidFill>
                  <a:srgbClr val="999999"/>
                </a:solidFill>
              </a:rPr>
              <a:t>The Molecular Case Study cycle</a:t>
            </a:r>
            <a:endParaRPr>
              <a:solidFill>
                <a:srgbClr val="999999"/>
              </a:solidFill>
            </a:endParaRPr>
          </a:p>
          <a:p>
            <a:pPr indent="-342900" lvl="0" marL="457200" rtl="0" algn="l">
              <a:spcBef>
                <a:spcPts val="0"/>
              </a:spcBef>
              <a:spcAft>
                <a:spcPts val="0"/>
              </a:spcAft>
              <a:buSzPts val="1800"/>
              <a:buChar char="●"/>
            </a:pPr>
            <a:r>
              <a:rPr lang="en"/>
              <a:t>Try a Molecular Case Study</a:t>
            </a:r>
            <a:endParaRPr/>
          </a:p>
          <a:p>
            <a:pPr indent="-342900" lvl="0" marL="457200" rtl="0" algn="l">
              <a:spcBef>
                <a:spcPts val="0"/>
              </a:spcBef>
              <a:spcAft>
                <a:spcPts val="0"/>
              </a:spcAft>
              <a:buClr>
                <a:srgbClr val="999999"/>
              </a:buClr>
              <a:buSzPts val="1800"/>
              <a:buChar char="●"/>
            </a:pPr>
            <a:r>
              <a:rPr lang="en">
                <a:solidFill>
                  <a:srgbClr val="999999"/>
                </a:solidFill>
              </a:rPr>
              <a:t>Develop your Molecular Case Study</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Invitation to join us</a:t>
            </a:r>
            <a:endParaRPr>
              <a:solidFill>
                <a:srgbClr val="999999"/>
              </a:solidFill>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7"/>
          <p:cNvPicPr preferRelativeResize="0"/>
          <p:nvPr/>
        </p:nvPicPr>
        <p:blipFill rotWithShape="1">
          <a:blip r:embed="rId3">
            <a:alphaModFix/>
          </a:blip>
          <a:srcRect b="51212" l="1366" r="38450" t="1338"/>
          <a:stretch/>
        </p:blipFill>
        <p:spPr>
          <a:xfrm>
            <a:off x="5720975" y="445025"/>
            <a:ext cx="2751473" cy="1880150"/>
          </a:xfrm>
          <a:prstGeom prst="rect">
            <a:avLst/>
          </a:prstGeom>
          <a:noFill/>
          <a:ln cap="flat" cmpd="sng" w="9525">
            <a:solidFill>
              <a:schemeClr val="dk2"/>
            </a:solidFill>
            <a:prstDash val="solid"/>
            <a:round/>
            <a:headEnd len="sm" w="sm" type="none"/>
            <a:tailEnd len="sm" w="sm" type="none"/>
          </a:ln>
        </p:spPr>
      </p:pic>
      <p:pic>
        <p:nvPicPr>
          <p:cNvPr id="95" name="Google Shape;95;p17"/>
          <p:cNvPicPr preferRelativeResize="0"/>
          <p:nvPr/>
        </p:nvPicPr>
        <p:blipFill rotWithShape="1">
          <a:blip r:embed="rId3">
            <a:alphaModFix/>
          </a:blip>
          <a:srcRect b="0" l="0" r="0" t="54493"/>
          <a:stretch/>
        </p:blipFill>
        <p:spPr>
          <a:xfrm>
            <a:off x="2986050" y="2374325"/>
            <a:ext cx="5486398" cy="2194562"/>
          </a:xfrm>
          <a:prstGeom prst="rect">
            <a:avLst/>
          </a:prstGeom>
          <a:noFill/>
          <a:ln cap="flat" cmpd="sng" w="9525">
            <a:solidFill>
              <a:schemeClr val="dk2"/>
            </a:solidFill>
            <a:prstDash val="solid"/>
            <a:round/>
            <a:headEnd len="sm" w="sm" type="none"/>
            <a:tailEnd len="sm" w="sm" type="none"/>
          </a:ln>
        </p:spPr>
      </p:pic>
      <p:sp>
        <p:nvSpPr>
          <p:cNvPr id="96" name="Google Shape;96;p17"/>
          <p:cNvSpPr txBox="1"/>
          <p:nvPr/>
        </p:nvSpPr>
        <p:spPr>
          <a:xfrm>
            <a:off x="624575" y="3202700"/>
            <a:ext cx="2164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sz="2400">
                <a:solidFill>
                  <a:schemeClr val="dk1"/>
                </a:solidFill>
              </a:rPr>
              <a:t>Happy Blue Baby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Happy Blue Baby</a:t>
            </a:r>
            <a:endParaRPr/>
          </a:p>
        </p:txBody>
      </p:sp>
      <p:sp>
        <p:nvSpPr>
          <p:cNvPr id="103" name="Google Shape;103;p18"/>
          <p:cNvSpPr txBox="1"/>
          <p:nvPr/>
        </p:nvSpPr>
        <p:spPr>
          <a:xfrm>
            <a:off x="742800" y="1094100"/>
            <a:ext cx="4389000" cy="38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In 2008, Weiss </a:t>
            </a:r>
            <a:r>
              <a:rPr i="1" lang="en" sz="1000"/>
              <a:t>(Dr. Mitchell Weiss)</a:t>
            </a:r>
            <a:r>
              <a:rPr lang="en" sz="1000"/>
              <a:t> was rounding the wards at CHOP </a:t>
            </a:r>
            <a:r>
              <a:rPr i="1" lang="en" sz="1000"/>
              <a:t>(</a:t>
            </a:r>
            <a:r>
              <a:rPr i="1" lang="en" sz="1000">
                <a:solidFill>
                  <a:schemeClr val="dk1"/>
                </a:solidFill>
              </a:rPr>
              <a:t>Children's Hospital of Philadelphia)</a:t>
            </a:r>
            <a:r>
              <a:rPr lang="en" sz="1000">
                <a:solidFill>
                  <a:schemeClr val="dk1"/>
                </a:solidFill>
              </a:rPr>
              <a:t> </a:t>
            </a:r>
            <a:r>
              <a:rPr lang="en" sz="1000"/>
              <a:t>when he came across an unusual case. An infant from the Jersey Shore had just arrived at the hospital with an unexplained problem. Her skin had a purple-blue tinge, a condition called cyanosis, which indicates not enough oxygen-rich blood is reaching cells in the body.</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"The list of things that can cause cyanosis is long," Weiss said. The neonatal intensive care unit at the hospital where the baby girl was born had done workups for the most common culprits, which included some frightening possibilities: congenital heart diseases, lung disorders.</a:t>
            </a:r>
            <a:endParaRPr sz="1000"/>
          </a:p>
          <a:p>
            <a:pPr indent="0" lvl="0" marL="0" rtl="0" algn="l">
              <a:spcBef>
                <a:spcPts val="0"/>
              </a:spcBef>
              <a:spcAft>
                <a:spcPts val="0"/>
              </a:spcAft>
              <a:buClr>
                <a:schemeClr val="dk1"/>
              </a:buClr>
              <a:buSzPts val="1100"/>
              <a:buFont typeface="Arial"/>
              <a:buNone/>
            </a:pPr>
            <a:r>
              <a:rPr lang="en" sz="1000"/>
              <a:t>Everything was negative. Not only that, she was happy and alert, though slightly anemic.</a:t>
            </a:r>
            <a:endParaRPr sz="1000"/>
          </a:p>
          <a:p>
            <a:pPr indent="0" lvl="0" marL="0" rtl="0" algn="l">
              <a:spcBef>
                <a:spcPts val="0"/>
              </a:spcBef>
              <a:spcAft>
                <a:spcPts val="0"/>
              </a:spcAft>
              <a:buNone/>
            </a:pPr>
            <a:r>
              <a:t/>
            </a:r>
            <a:endParaRPr sz="1000"/>
          </a:p>
          <a:p>
            <a:pPr indent="0" lvl="0" marL="0" rtl="0" algn="l">
              <a:spcBef>
                <a:spcPts val="0"/>
              </a:spcBef>
              <a:spcAft>
                <a:spcPts val="0"/>
              </a:spcAft>
              <a:buClr>
                <a:schemeClr val="dk1"/>
              </a:buClr>
              <a:buSzPts val="1100"/>
              <a:buFont typeface="Arial"/>
              <a:buNone/>
            </a:pPr>
            <a:r>
              <a:rPr lang="en" sz="1000"/>
              <a:t>"So then they called us," Weiss said.</a:t>
            </a:r>
            <a:endParaRPr sz="1000"/>
          </a:p>
          <a:p>
            <a:pPr indent="0" lvl="0" marL="0" rtl="0" algn="l">
              <a:spcBef>
                <a:spcPts val="0"/>
              </a:spcBef>
              <a:spcAft>
                <a:spcPts val="0"/>
              </a:spcAft>
              <a:buNone/>
            </a:pPr>
            <a:r>
              <a:t/>
            </a:r>
            <a:endParaRPr sz="1000"/>
          </a:p>
          <a:p>
            <a:pPr indent="0" lvl="0" marL="0" rtl="0" algn="l">
              <a:spcBef>
                <a:spcPts val="0"/>
              </a:spcBef>
              <a:spcAft>
                <a:spcPts val="0"/>
              </a:spcAft>
              <a:buClr>
                <a:schemeClr val="dk1"/>
              </a:buClr>
              <a:buSzPts val="1100"/>
              <a:buFont typeface="Arial"/>
              <a:buNone/>
            </a:pPr>
            <a:r>
              <a:rPr lang="en" sz="1000"/>
              <a:t>The most important clue came soon after.</a:t>
            </a:r>
            <a:endParaRPr sz="1000"/>
          </a:p>
          <a:p>
            <a:pPr indent="0" lvl="0" marL="0" rtl="0" algn="l">
              <a:spcBef>
                <a:spcPts val="0"/>
              </a:spcBef>
              <a:spcAft>
                <a:spcPts val="0"/>
              </a:spcAft>
              <a:buNone/>
            </a:pPr>
            <a:r>
              <a:rPr lang="en" sz="1000"/>
              <a:t>"We're looking at this baby, and the grandmother comes up and says, 'My son had the same thing,'" said Weiss. The little girl's father was also born blue, said the grandmother. Doctors made a fuss and did a major evaluation. Nothing. Six months later, he was healthy</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That was a eureka moment, Weiss said, because "when you hear that, you think of a fetal hemoglobin problem."</a:t>
            </a:r>
            <a:endParaRPr sz="1000"/>
          </a:p>
        </p:txBody>
      </p:sp>
      <p:sp>
        <p:nvSpPr>
          <p:cNvPr id="104" name="Google Shape;104;p18"/>
          <p:cNvSpPr txBox="1"/>
          <p:nvPr/>
        </p:nvSpPr>
        <p:spPr>
          <a:xfrm>
            <a:off x="5174700" y="1098300"/>
            <a:ext cx="3657600" cy="2075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Q1. What symptoms did the newborn baby girl have when she was brought to the Children's Hospital of Philadelphia?</a:t>
            </a:r>
            <a:endParaRPr sz="1000">
              <a:solidFill>
                <a:schemeClr val="dk1"/>
              </a:solidFill>
            </a:endParaRPr>
          </a:p>
          <a:p>
            <a:pPr indent="0" lvl="0" marL="0" rtl="0" algn="l">
              <a:lnSpc>
                <a:spcPct val="115000"/>
              </a:lnSpc>
              <a:spcBef>
                <a:spcPts val="0"/>
              </a:spcBef>
              <a:spcAft>
                <a:spcPts val="0"/>
              </a:spcAft>
              <a:buNone/>
            </a:pPr>
            <a:r>
              <a:rPr lang="en" sz="1000">
                <a:solidFill>
                  <a:srgbClr val="0432FF"/>
                </a:solidFill>
              </a:rPr>
              <a:t> </a:t>
            </a:r>
            <a:endParaRPr sz="1000">
              <a:solidFill>
                <a:srgbClr val="0432FF"/>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rgbClr val="0432FF"/>
                </a:solidFill>
              </a:rPr>
              <a:t> </a:t>
            </a:r>
            <a:endParaRPr sz="1000">
              <a:solidFill>
                <a:srgbClr val="0432FF"/>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432FF"/>
              </a:solidFill>
            </a:endParaRPr>
          </a:p>
          <a:p>
            <a:pPr indent="0" lvl="0" marL="0" rtl="0" algn="l">
              <a:spcBef>
                <a:spcPts val="0"/>
              </a:spcBef>
              <a:spcAft>
                <a:spcPts val="0"/>
              </a:spcAft>
              <a:buNone/>
            </a:pPr>
            <a:r>
              <a:rPr lang="en" sz="1000">
                <a:solidFill>
                  <a:schemeClr val="dk1"/>
                </a:solidFill>
              </a:rPr>
              <a:t>Q3. Based on the article what molecule(s) is/are affected? What was the diagnosis?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pic>
        <p:nvPicPr>
          <p:cNvPr id="105" name="Google Shape;105;p18"/>
          <p:cNvPicPr preferRelativeResize="0"/>
          <p:nvPr/>
        </p:nvPicPr>
        <p:blipFill rotWithShape="1">
          <a:blip r:embed="rId3">
            <a:alphaModFix/>
          </a:blip>
          <a:srcRect b="67231" l="1829" r="1887" t="2025"/>
          <a:stretch/>
        </p:blipFill>
        <p:spPr>
          <a:xfrm>
            <a:off x="5174687" y="3254263"/>
            <a:ext cx="3657602" cy="1158241"/>
          </a:xfrm>
          <a:prstGeom prst="rect">
            <a:avLst/>
          </a:prstGeom>
          <a:noFill/>
          <a:ln cap="flat" cmpd="sng" w="9525">
            <a:solidFill>
              <a:schemeClr val="dk2"/>
            </a:solidFill>
            <a:prstDash val="solid"/>
            <a:round/>
            <a:headEnd len="sm" w="sm" type="none"/>
            <a:tailEnd len="sm" w="sm" type="none"/>
          </a:ln>
        </p:spPr>
      </p:pic>
      <p:sp>
        <p:nvSpPr>
          <p:cNvPr id="106" name="Google Shape;106;p18"/>
          <p:cNvSpPr txBox="1"/>
          <p:nvPr/>
        </p:nvSpPr>
        <p:spPr>
          <a:xfrm rot="-5400000">
            <a:off x="-1394100" y="2804100"/>
            <a:ext cx="3842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Genetic Mutation, Named for Toms River, May Shed Light on Blood Disorders, Graelyn Brashear (2011), The Patch, Community Corner</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Explore … </a:t>
            </a:r>
            <a:endParaRPr/>
          </a:p>
        </p:txBody>
      </p:sp>
      <p:sp>
        <p:nvSpPr>
          <p:cNvPr id="112" name="Google Shape;11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 to </a:t>
            </a:r>
            <a:r>
              <a:rPr lang="en" u="sng">
                <a:solidFill>
                  <a:schemeClr val="hlink"/>
                </a:solidFill>
                <a:hlinkClick r:id="rId3"/>
              </a:rPr>
              <a:t>www.rcsb.org</a:t>
            </a:r>
            <a:r>
              <a:rPr lang="en"/>
              <a:t> </a:t>
            </a:r>
            <a:endParaRPr/>
          </a:p>
          <a:p>
            <a:pPr indent="-342900" lvl="0" marL="457200" rtl="0" algn="l">
              <a:spcBef>
                <a:spcPts val="0"/>
              </a:spcBef>
              <a:spcAft>
                <a:spcPts val="0"/>
              </a:spcAft>
              <a:buSzPts val="1800"/>
              <a:buChar char="●"/>
            </a:pPr>
            <a:r>
              <a:rPr lang="en"/>
              <a:t>Search for Toms River (top search box)</a:t>
            </a:r>
            <a:endParaRPr/>
          </a:p>
          <a:p>
            <a:pPr indent="-342900" lvl="0" marL="457200" rtl="0" algn="l">
              <a:spcBef>
                <a:spcPts val="0"/>
              </a:spcBef>
              <a:spcAft>
                <a:spcPts val="0"/>
              </a:spcAft>
              <a:buSzPts val="1800"/>
              <a:buChar char="●"/>
            </a:pPr>
            <a:r>
              <a:rPr lang="en"/>
              <a:t>In PDB entry identified  - locate V67M</a:t>
            </a:r>
            <a:endParaRPr/>
          </a:p>
          <a:p>
            <a:pPr indent="-342900" lvl="0" marL="457200" rtl="0" algn="l">
              <a:spcBef>
                <a:spcPts val="0"/>
              </a:spcBef>
              <a:spcAft>
                <a:spcPts val="0"/>
              </a:spcAft>
              <a:buSzPts val="1800"/>
              <a:buChar char="●"/>
            </a:pPr>
            <a:r>
              <a:rPr lang="en"/>
              <a:t>Find a structure without the mutation</a:t>
            </a:r>
            <a:endParaRPr/>
          </a:p>
          <a:p>
            <a:pPr indent="-342900" lvl="0" marL="457200" rtl="0" algn="l">
              <a:spcBef>
                <a:spcPts val="0"/>
              </a:spcBef>
              <a:spcAft>
                <a:spcPts val="0"/>
              </a:spcAft>
              <a:buSzPts val="1800"/>
              <a:buChar char="●"/>
            </a:pPr>
            <a:r>
              <a:rPr lang="en"/>
              <a:t>Locate V67</a:t>
            </a:r>
            <a:endParaRPr/>
          </a:p>
          <a:p>
            <a:pPr indent="-342900" lvl="0" marL="457200" rtl="0" algn="l">
              <a:spcBef>
                <a:spcPts val="0"/>
              </a:spcBef>
              <a:spcAft>
                <a:spcPts val="0"/>
              </a:spcAft>
              <a:buSzPts val="1800"/>
              <a:buChar char="●"/>
            </a:pPr>
            <a:r>
              <a:rPr lang="en"/>
              <a:t>Compare structures </a:t>
            </a:r>
            <a:endParaRPr/>
          </a:p>
          <a:p>
            <a:pPr indent="-317500" lvl="1" marL="914400" rtl="0" algn="l">
              <a:spcBef>
                <a:spcPts val="0"/>
              </a:spcBef>
              <a:spcAft>
                <a:spcPts val="0"/>
              </a:spcAft>
              <a:buSzPts val="1400"/>
              <a:buChar char="○"/>
            </a:pPr>
            <a:r>
              <a:rPr lang="en"/>
              <a:t>Side-by-side</a:t>
            </a:r>
            <a:endParaRPr/>
          </a:p>
          <a:p>
            <a:pPr indent="-317500" lvl="1" marL="914400" rtl="0" algn="l">
              <a:spcBef>
                <a:spcPts val="0"/>
              </a:spcBef>
              <a:spcAft>
                <a:spcPts val="0"/>
              </a:spcAft>
              <a:buSzPts val="1400"/>
              <a:buChar char="○"/>
            </a:pPr>
            <a:r>
              <a:rPr lang="en"/>
              <a:t>Superposed </a:t>
            </a:r>
            <a:endParaRPr/>
          </a:p>
          <a:p>
            <a:pPr indent="-342900" lvl="0" marL="457200" rtl="0" algn="l">
              <a:spcBef>
                <a:spcPts val="0"/>
              </a:spcBef>
              <a:spcAft>
                <a:spcPts val="0"/>
              </a:spcAft>
              <a:buSzPts val="1800"/>
              <a:buChar char="●"/>
            </a:pPr>
            <a:r>
              <a:rPr lang="en"/>
              <a:t>Why was the baby blue?</a:t>
            </a:r>
            <a:endParaRPr/>
          </a:p>
        </p:txBody>
      </p:sp>
      <p:sp>
        <p:nvSpPr>
          <p:cNvPr id="113" name="Google Shape;11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4572001" y="1017738"/>
            <a:ext cx="4114802" cy="3425571"/>
          </a:xfrm>
          <a:prstGeom prst="rect">
            <a:avLst/>
          </a:prstGeom>
          <a:noFill/>
          <a:ln cap="flat" cmpd="sng" w="9525">
            <a:solidFill>
              <a:schemeClr val="dk1"/>
            </a:solidFill>
            <a:prstDash val="solid"/>
            <a:round/>
            <a:headEnd len="sm" w="sm" type="none"/>
            <a:tailEnd len="sm" w="sm" type="none"/>
          </a:ln>
        </p:spPr>
      </p:pic>
      <p:pic>
        <p:nvPicPr>
          <p:cNvPr id="119" name="Google Shape;119;p20"/>
          <p:cNvPicPr preferRelativeResize="0"/>
          <p:nvPr/>
        </p:nvPicPr>
        <p:blipFill>
          <a:blip r:embed="rId4">
            <a:alphaModFix/>
          </a:blip>
          <a:stretch>
            <a:fillRect/>
          </a:stretch>
        </p:blipFill>
        <p:spPr>
          <a:xfrm>
            <a:off x="382575" y="1012588"/>
            <a:ext cx="4114802" cy="3435860"/>
          </a:xfrm>
          <a:prstGeom prst="rect">
            <a:avLst/>
          </a:prstGeom>
          <a:noFill/>
          <a:ln cap="flat" cmpd="sng" w="9525">
            <a:solidFill>
              <a:schemeClr val="dk1"/>
            </a:solidFill>
            <a:prstDash val="solid"/>
            <a:round/>
            <a:headEnd len="sm" w="sm" type="none"/>
            <a:tailEnd len="sm" w="sm" type="none"/>
          </a:ln>
        </p:spPr>
      </p:pic>
      <p:sp>
        <p:nvSpPr>
          <p:cNvPr id="120" name="Google Shape;12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Mutant vs Native Hemoglobin </a:t>
            </a:r>
            <a:r>
              <a:rPr lang="en"/>
              <a:t>𝛄</a:t>
            </a:r>
            <a:endParaRPr/>
          </a:p>
        </p:txBody>
      </p:sp>
      <p:sp>
        <p:nvSpPr>
          <p:cNvPr id="121" name="Google Shape;12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20"/>
          <p:cNvSpPr txBox="1"/>
          <p:nvPr/>
        </p:nvSpPr>
        <p:spPr>
          <a:xfrm>
            <a:off x="311700" y="4443300"/>
            <a:ext cx="41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V67M in PDB ID 4mqk, chain B</a:t>
            </a:r>
            <a:endParaRPr/>
          </a:p>
        </p:txBody>
      </p:sp>
      <p:sp>
        <p:nvSpPr>
          <p:cNvPr id="123" name="Google Shape;123;p20"/>
          <p:cNvSpPr txBox="1"/>
          <p:nvPr/>
        </p:nvSpPr>
        <p:spPr>
          <a:xfrm>
            <a:off x="4497375" y="4443300"/>
            <a:ext cx="41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V67 in PDB ID 4mqj, chain B</a:t>
            </a:r>
            <a:endParaRPr/>
          </a:p>
        </p:txBody>
      </p:sp>
      <p:cxnSp>
        <p:nvCxnSpPr>
          <p:cNvPr id="124" name="Google Shape;124;p20"/>
          <p:cNvCxnSpPr/>
          <p:nvPr/>
        </p:nvCxnSpPr>
        <p:spPr>
          <a:xfrm flipH="1">
            <a:off x="1596800" y="1570150"/>
            <a:ext cx="18300" cy="366900"/>
          </a:xfrm>
          <a:prstGeom prst="straightConnector1">
            <a:avLst/>
          </a:prstGeom>
          <a:noFill/>
          <a:ln cap="flat" cmpd="sng" w="28575">
            <a:solidFill>
              <a:schemeClr val="dk1"/>
            </a:solidFill>
            <a:prstDash val="solid"/>
            <a:round/>
            <a:headEnd len="med" w="med" type="none"/>
            <a:tailEnd len="med" w="med" type="triangle"/>
          </a:ln>
        </p:spPr>
      </p:cxnSp>
      <p:cxnSp>
        <p:nvCxnSpPr>
          <p:cNvPr id="125" name="Google Shape;125;p20"/>
          <p:cNvCxnSpPr/>
          <p:nvPr/>
        </p:nvCxnSpPr>
        <p:spPr>
          <a:xfrm flipH="1">
            <a:off x="5803025" y="1640025"/>
            <a:ext cx="18300" cy="366900"/>
          </a:xfrm>
          <a:prstGeom prst="straightConnector1">
            <a:avLst/>
          </a:prstGeom>
          <a:noFill/>
          <a:ln cap="flat" cmpd="sng" w="28575">
            <a:solidFill>
              <a:schemeClr val="dk1"/>
            </a:solidFill>
            <a:prstDash val="solid"/>
            <a:round/>
            <a:headEnd len="med" w="med" type="none"/>
            <a:tailEnd len="med" w="med" type="triangle"/>
          </a:ln>
        </p:spPr>
      </p:cxnSp>
      <p:pic>
        <p:nvPicPr>
          <p:cNvPr id="126" name="Google Shape;126;p20"/>
          <p:cNvPicPr preferRelativeResize="0"/>
          <p:nvPr/>
        </p:nvPicPr>
        <p:blipFill>
          <a:blip r:embed="rId5">
            <a:alphaModFix/>
          </a:blip>
          <a:stretch>
            <a:fillRect/>
          </a:stretch>
        </p:blipFill>
        <p:spPr>
          <a:xfrm>
            <a:off x="7003501" y="172325"/>
            <a:ext cx="1828801" cy="1522645"/>
          </a:xfrm>
          <a:prstGeom prst="rect">
            <a:avLst/>
          </a:prstGeom>
          <a:noFill/>
          <a:ln cap="flat" cmpd="sng" w="9525">
            <a:solidFill>
              <a:schemeClr val="dk1"/>
            </a:solidFill>
            <a:prstDash val="solid"/>
            <a:round/>
            <a:headEnd len="sm" w="sm" type="none"/>
            <a:tailEnd len="sm" w="sm" type="none"/>
          </a:ln>
        </p:spPr>
      </p:pic>
      <p:sp>
        <p:nvSpPr>
          <p:cNvPr id="127" name="Google Shape;127;p20"/>
          <p:cNvSpPr txBox="1"/>
          <p:nvPr/>
        </p:nvSpPr>
        <p:spPr>
          <a:xfrm>
            <a:off x="7881600" y="1263875"/>
            <a:ext cx="9507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t>Pig hemoglobin, </a:t>
            </a:r>
            <a:endParaRPr sz="800"/>
          </a:p>
          <a:p>
            <a:pPr indent="0" lvl="0" marL="0" rtl="0" algn="r">
              <a:spcBef>
                <a:spcPts val="0"/>
              </a:spcBef>
              <a:spcAft>
                <a:spcPts val="0"/>
              </a:spcAft>
              <a:buNone/>
            </a:pPr>
            <a:r>
              <a:rPr lang="en" sz="800"/>
              <a:t>PDB ID 3a0g</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Happy Ending</a:t>
            </a:r>
            <a:endParaRPr/>
          </a:p>
        </p:txBody>
      </p:sp>
      <p:sp>
        <p:nvSpPr>
          <p:cNvPr id="133" name="Google Shape;13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When the mutant Fetal Hemoglobin 𝛾 changes to Adult Hemoglobin β → there is no mutation, hence cyanosis</a:t>
            </a:r>
            <a:endParaRPr/>
          </a:p>
          <a:p>
            <a:pPr indent="-317500" lvl="1" marL="914400" rtl="0" algn="l">
              <a:spcBef>
                <a:spcPts val="0"/>
              </a:spcBef>
              <a:spcAft>
                <a:spcPts val="0"/>
              </a:spcAft>
              <a:buSzPts val="1400"/>
              <a:buChar char="○"/>
            </a:pPr>
            <a:r>
              <a:rPr lang="en"/>
              <a:t>Explore UniProt </a:t>
            </a:r>
            <a:r>
              <a:rPr lang="en" u="sng">
                <a:solidFill>
                  <a:schemeClr val="hlink"/>
                </a:solidFill>
                <a:hlinkClick r:id="rId3"/>
              </a:rPr>
              <a:t>https://www.uniprot.org/uniprotkb/P69892</a:t>
            </a:r>
            <a:r>
              <a:rPr lang="en"/>
              <a:t> </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Could the same mutation appear in Hemoglobin β?</a:t>
            </a:r>
            <a:endParaRPr/>
          </a:p>
        </p:txBody>
      </p:sp>
      <p:sp>
        <p:nvSpPr>
          <p:cNvPr id="134" name="Google Shape;13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1"/>
          <p:cNvPicPr preferRelativeResize="0"/>
          <p:nvPr/>
        </p:nvPicPr>
        <p:blipFill>
          <a:blip r:embed="rId4">
            <a:alphaModFix/>
          </a:blip>
          <a:stretch>
            <a:fillRect/>
          </a:stretch>
        </p:blipFill>
        <p:spPr>
          <a:xfrm>
            <a:off x="1830625" y="3091152"/>
            <a:ext cx="6400799" cy="146791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Case and Learning Objectives</a:t>
            </a:r>
            <a:endParaRPr/>
          </a:p>
        </p:txBody>
      </p:sp>
      <p:sp>
        <p:nvSpPr>
          <p:cNvPr id="141" name="Google Shape;141;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85000" lnSpcReduction="20000"/>
          </a:bodyPr>
          <a:lstStyle/>
          <a:p>
            <a:pPr indent="-314960" lvl="0" marL="457200" rtl="0" algn="l">
              <a:spcBef>
                <a:spcPts val="0"/>
              </a:spcBef>
              <a:spcAft>
                <a:spcPts val="0"/>
              </a:spcAft>
              <a:buSzPct val="100000"/>
              <a:buChar char="●"/>
            </a:pPr>
            <a:r>
              <a:rPr lang="en" sz="1600"/>
              <a:t>ASBMB </a:t>
            </a:r>
            <a:endParaRPr sz="1600"/>
          </a:p>
          <a:p>
            <a:pPr indent="-304165" lvl="1" marL="914400" rtl="0" algn="l">
              <a:spcBef>
                <a:spcPts val="0"/>
              </a:spcBef>
              <a:spcAft>
                <a:spcPts val="0"/>
              </a:spcAft>
              <a:buSzPct val="100000"/>
              <a:buChar char="○"/>
            </a:pPr>
            <a:r>
              <a:rPr lang="en" sz="1400"/>
              <a:t>Structure and Function</a:t>
            </a:r>
            <a:endParaRPr sz="1400"/>
          </a:p>
          <a:p>
            <a:pPr indent="-293369" lvl="2" marL="1371600" rtl="0" algn="l">
              <a:spcBef>
                <a:spcPts val="0"/>
              </a:spcBef>
              <a:spcAft>
                <a:spcPts val="0"/>
              </a:spcAft>
              <a:buSzPct val="100000"/>
              <a:buChar char="■"/>
            </a:pPr>
            <a:r>
              <a:rPr lang="en"/>
              <a:t>3. Structure and function are related</a:t>
            </a:r>
            <a:endParaRPr/>
          </a:p>
          <a:p>
            <a:pPr indent="-293369" lvl="2" marL="1371600" rtl="0" algn="l">
              <a:spcBef>
                <a:spcPts val="0"/>
              </a:spcBef>
              <a:spcAft>
                <a:spcPts val="0"/>
              </a:spcAft>
              <a:buSzPct val="100000"/>
              <a:buChar char="■"/>
            </a:pPr>
            <a:r>
              <a:rPr lang="en"/>
              <a:t>4. Macromolecular interactions</a:t>
            </a:r>
            <a:endParaRPr/>
          </a:p>
          <a:p>
            <a:pPr indent="-293369" lvl="2" marL="1371600" rtl="0" algn="l">
              <a:spcBef>
                <a:spcPts val="0"/>
              </a:spcBef>
              <a:spcAft>
                <a:spcPts val="0"/>
              </a:spcAft>
              <a:buSzPct val="100000"/>
              <a:buChar char="■"/>
            </a:pPr>
            <a:r>
              <a:rPr lang="en"/>
              <a:t>7. The structure (and hence function) of macromolecules is governed by foundational principles of chemistry and physics</a:t>
            </a:r>
            <a:endParaRPr/>
          </a:p>
          <a:p>
            <a:pPr indent="-304165" lvl="1" marL="914400" rtl="0" algn="l">
              <a:spcBef>
                <a:spcPts val="0"/>
              </a:spcBef>
              <a:spcAft>
                <a:spcPts val="0"/>
              </a:spcAft>
              <a:buSzPct val="100000"/>
              <a:buChar char="○"/>
            </a:pPr>
            <a:r>
              <a:rPr lang="en" sz="1400"/>
              <a:t>Scientific Skills</a:t>
            </a:r>
            <a:endParaRPr sz="1400"/>
          </a:p>
          <a:p>
            <a:pPr indent="-293369" lvl="2" marL="1371600" rtl="0" algn="l">
              <a:spcBef>
                <a:spcPts val="0"/>
              </a:spcBef>
              <a:spcAft>
                <a:spcPts val="0"/>
              </a:spcAft>
              <a:buSzPct val="100000"/>
              <a:buChar char="■"/>
            </a:pPr>
            <a:r>
              <a:rPr lang="en"/>
              <a:t>2. Accessing, comprehending and communicating science</a:t>
            </a:r>
            <a:endParaRPr/>
          </a:p>
          <a:p>
            <a:pPr indent="-314960" lvl="0" marL="457200" rtl="0" algn="l">
              <a:spcBef>
                <a:spcPts val="0"/>
              </a:spcBef>
              <a:spcAft>
                <a:spcPts val="0"/>
              </a:spcAft>
              <a:buSzPct val="100000"/>
              <a:buChar char="●"/>
            </a:pPr>
            <a:r>
              <a:rPr lang="en" sz="1600"/>
              <a:t>(MSN) Systems in the Curriculum</a:t>
            </a:r>
            <a:endParaRPr sz="1600"/>
          </a:p>
          <a:p>
            <a:pPr indent="-304165" lvl="1" marL="914400" rtl="0" algn="l">
              <a:spcBef>
                <a:spcPts val="0"/>
              </a:spcBef>
              <a:spcAft>
                <a:spcPts val="0"/>
              </a:spcAft>
              <a:buSzPct val="100000"/>
              <a:buChar char="○"/>
            </a:pPr>
            <a:r>
              <a:rPr lang="en" sz="1400"/>
              <a:t>Biochemistry</a:t>
            </a:r>
            <a:endParaRPr sz="1400"/>
          </a:p>
          <a:p>
            <a:pPr indent="-293369" lvl="2" marL="1371600" rtl="0" algn="l">
              <a:spcBef>
                <a:spcPts val="0"/>
              </a:spcBef>
              <a:spcAft>
                <a:spcPts val="0"/>
              </a:spcAft>
              <a:buSzPct val="100000"/>
              <a:buChar char="■"/>
            </a:pPr>
            <a:r>
              <a:rPr lang="en"/>
              <a:t>Impact of intramolecular interactions on protein structure, folding, influence on biological function</a:t>
            </a:r>
            <a:endParaRPr/>
          </a:p>
          <a:p>
            <a:pPr indent="-293369" lvl="2" marL="1371600" rtl="0" algn="l">
              <a:spcBef>
                <a:spcPts val="0"/>
              </a:spcBef>
              <a:spcAft>
                <a:spcPts val="0"/>
              </a:spcAft>
              <a:buSzPct val="100000"/>
              <a:buChar char="■"/>
            </a:pPr>
            <a:r>
              <a:rPr lang="en"/>
              <a:t>Intermolecular interactions of biopolymers and influence of polymer primary, secondary, and tertiary structure (DNA, RNA, proteins, etc.)</a:t>
            </a:r>
            <a:endParaRPr/>
          </a:p>
        </p:txBody>
      </p:sp>
      <p:sp>
        <p:nvSpPr>
          <p:cNvPr id="142" name="Google Shape;14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NIBLSE </a:t>
            </a:r>
            <a:endParaRPr/>
          </a:p>
          <a:p>
            <a:pPr indent="-304800" lvl="1" marL="914400" rtl="0" algn="l">
              <a:spcBef>
                <a:spcPts val="0"/>
              </a:spcBef>
              <a:spcAft>
                <a:spcPts val="0"/>
              </a:spcAft>
              <a:buSzPts val="1200"/>
              <a:buChar char="○"/>
            </a:pPr>
            <a:r>
              <a:rPr lang="en"/>
              <a:t>Find retrieve and organize various types of bioinformatics data</a:t>
            </a:r>
            <a:endParaRPr/>
          </a:p>
          <a:p>
            <a:pPr indent="-304800" lvl="1" marL="914400" rtl="0" algn="l">
              <a:spcBef>
                <a:spcPts val="0"/>
              </a:spcBef>
              <a:spcAft>
                <a:spcPts val="0"/>
              </a:spcAft>
              <a:buSzPts val="1200"/>
              <a:buChar char="○"/>
            </a:pPr>
            <a:r>
              <a:rPr lang="en"/>
              <a:t>Explore and/or model biological interactions, networks, and data interactions using bioinformatics</a:t>
            </a:r>
            <a:endParaRPr/>
          </a:p>
          <a:p>
            <a:pPr indent="-317500" lvl="0" marL="457200" rtl="0" algn="l">
              <a:spcBef>
                <a:spcPts val="0"/>
              </a:spcBef>
              <a:spcAft>
                <a:spcPts val="0"/>
              </a:spcAft>
              <a:buSzPts val="1400"/>
              <a:buChar char="●"/>
            </a:pPr>
            <a:r>
              <a:rPr lang="en"/>
              <a:t>BioMolViz </a:t>
            </a:r>
            <a:endParaRPr/>
          </a:p>
          <a:p>
            <a:pPr indent="-304800" lvl="1" marL="914400" rtl="0" algn="l">
              <a:spcBef>
                <a:spcPts val="0"/>
              </a:spcBef>
              <a:spcAft>
                <a:spcPts val="0"/>
              </a:spcAft>
              <a:buSzPts val="1200"/>
              <a:buChar char="○"/>
            </a:pPr>
            <a:r>
              <a:rPr lang="en"/>
              <a:t>Alternate Renderings</a:t>
            </a:r>
            <a:endParaRPr/>
          </a:p>
          <a:p>
            <a:pPr indent="-304800" lvl="1" marL="914400" rtl="0" algn="l">
              <a:spcBef>
                <a:spcPts val="0"/>
              </a:spcBef>
              <a:spcAft>
                <a:spcPts val="0"/>
              </a:spcAft>
              <a:buSzPts val="1200"/>
              <a:buChar char="○"/>
            </a:pPr>
            <a:r>
              <a:rPr lang="en"/>
              <a:t>Ligands and modifications</a:t>
            </a:r>
            <a:endParaRPr/>
          </a:p>
          <a:p>
            <a:pPr indent="-304800" lvl="1" marL="914400" rtl="0" algn="l">
              <a:spcBef>
                <a:spcPts val="0"/>
              </a:spcBef>
              <a:spcAft>
                <a:spcPts val="0"/>
              </a:spcAft>
              <a:buSzPts val="1200"/>
              <a:buChar char="○"/>
            </a:pPr>
            <a:r>
              <a:rPr lang="en"/>
              <a:t>Macromolecular assemblies</a:t>
            </a:r>
            <a:endParaRPr/>
          </a:p>
          <a:p>
            <a:pPr indent="-304800" lvl="1" marL="914400" rtl="0" algn="l">
              <a:spcBef>
                <a:spcPts val="0"/>
              </a:spcBef>
              <a:spcAft>
                <a:spcPts val="0"/>
              </a:spcAft>
              <a:buSzPts val="1200"/>
              <a:buChar char="○"/>
            </a:pPr>
            <a:r>
              <a:rPr lang="en"/>
              <a:t>Molecular interactions</a:t>
            </a:r>
            <a:endParaRPr/>
          </a:p>
          <a:p>
            <a:pPr indent="-304800" lvl="1" marL="914400" rtl="0" algn="l">
              <a:spcBef>
                <a:spcPts val="0"/>
              </a:spcBef>
              <a:spcAft>
                <a:spcPts val="0"/>
              </a:spcAft>
              <a:buSzPts val="1200"/>
              <a:buChar char="○"/>
            </a:pPr>
            <a:r>
              <a:rPr lang="en"/>
              <a:t>Structure Function Relationships</a:t>
            </a:r>
            <a:endParaRPr/>
          </a:p>
          <a:p>
            <a:pPr indent="-317500" lvl="0" marL="457200" rtl="0" algn="l">
              <a:spcBef>
                <a:spcPts val="0"/>
              </a:spcBef>
              <a:spcAft>
                <a:spcPts val="0"/>
              </a:spcAft>
              <a:buSzPts val="1400"/>
              <a:buChar char="●"/>
            </a:pPr>
            <a:r>
              <a:rPr lang="en"/>
              <a:t>BioCore </a:t>
            </a:r>
            <a:endParaRPr/>
          </a:p>
          <a:p>
            <a:pPr indent="-304800" lvl="1" marL="914400" rtl="0" algn="l">
              <a:spcBef>
                <a:spcPts val="0"/>
              </a:spcBef>
              <a:spcAft>
                <a:spcPts val="0"/>
              </a:spcAft>
              <a:buSzPts val="1200"/>
              <a:buChar char="○"/>
            </a:pPr>
            <a:r>
              <a:rPr lang="en"/>
              <a:t>Information Flow</a:t>
            </a:r>
            <a:endParaRPr/>
          </a:p>
          <a:p>
            <a:pPr indent="-304800" lvl="1" marL="914400" rtl="0" algn="l">
              <a:spcBef>
                <a:spcPts val="0"/>
              </a:spcBef>
              <a:spcAft>
                <a:spcPts val="0"/>
              </a:spcAft>
              <a:buSzPts val="1200"/>
              <a:buChar char="○"/>
            </a:pPr>
            <a:r>
              <a:rPr lang="en"/>
              <a:t>Structure and Function</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