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b44573d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b44573d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b44573dd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5b44573dd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b44573dd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b44573dd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baedd4c31_0_2:notes"/>
          <p:cNvSpPr txBox="1"/>
          <p:nvPr>
            <p:ph idx="1" type="body"/>
          </p:nvPr>
        </p:nvSpPr>
        <p:spPr>
          <a:xfrm>
            <a:off x="685800" y="4400550"/>
            <a:ext cx="5486400" cy="36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5baedd4c3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b44573dd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b44573dd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baedd4c31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baedd4c3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hyperlink" Target="https://pdb101.rcsb.org/learn/exploring-the-structural-biology-of-cancer" TargetMode="External"/><Relationship Id="rId7" Type="http://schemas.openxmlformats.org/officeDocument/2006/relationships/hyperlink" Target="https://www.cast.org/products-services/resources/2018/udl-learning-brain-neuroscie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11" Type="http://schemas.openxmlformats.org/officeDocument/2006/relationships/image" Target="../media/image6.png"/><Relationship Id="rId10" Type="http://schemas.openxmlformats.org/officeDocument/2006/relationships/image" Target="../media/image4.png"/><Relationship Id="rId12"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3.gif"/><Relationship Id="rId7" Type="http://schemas.openxmlformats.org/officeDocument/2006/relationships/image" Target="../media/image18.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olecular-casenet.rcsb.or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23900"/>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800"/>
              <a:t>Molecular CaseNet:</a:t>
            </a:r>
            <a:endParaRPr sz="4800"/>
          </a:p>
          <a:p>
            <a:pPr indent="0" lvl="0" marL="0" rtl="0" algn="l">
              <a:spcBef>
                <a:spcPts val="0"/>
              </a:spcBef>
              <a:spcAft>
                <a:spcPts val="0"/>
              </a:spcAft>
              <a:buNone/>
            </a:pPr>
            <a:r>
              <a:rPr lang="en" sz="2000"/>
              <a:t>Using a storytelling approach in exploring </a:t>
            </a:r>
            <a:endParaRPr sz="2000"/>
          </a:p>
          <a:p>
            <a:pPr indent="0" lvl="0" marL="0" rtl="0" algn="l">
              <a:spcBef>
                <a:spcPts val="0"/>
              </a:spcBef>
              <a:spcAft>
                <a:spcPts val="0"/>
              </a:spcAft>
              <a:buNone/>
            </a:pPr>
            <a:r>
              <a:rPr lang="en" sz="2000"/>
              <a:t>biomolecular structure–function relationships</a:t>
            </a:r>
            <a:endParaRPr sz="2000"/>
          </a:p>
        </p:txBody>
      </p:sp>
      <p:sp>
        <p:nvSpPr>
          <p:cNvPr id="55" name="Google Shape;55;p13"/>
          <p:cNvSpPr txBox="1"/>
          <p:nvPr>
            <p:ph idx="1" type="subTitle"/>
          </p:nvPr>
        </p:nvSpPr>
        <p:spPr>
          <a:xfrm>
            <a:off x="311700" y="2316550"/>
            <a:ext cx="8520600" cy="12276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b="1" lang="en" sz="7350">
                <a:solidFill>
                  <a:schemeClr val="dk1"/>
                </a:solidFill>
              </a:rPr>
              <a:t>Shuchismita Dutta, Ph.D.</a:t>
            </a:r>
            <a:endParaRPr b="1" sz="7350">
              <a:solidFill>
                <a:schemeClr val="dk1"/>
              </a:solidFill>
            </a:endParaRPr>
          </a:p>
          <a:p>
            <a:pPr indent="0" lvl="0" marL="0" rtl="0" algn="l">
              <a:spcBef>
                <a:spcPts val="0"/>
              </a:spcBef>
              <a:spcAft>
                <a:spcPts val="0"/>
              </a:spcAft>
              <a:buNone/>
            </a:pPr>
            <a:r>
              <a:rPr lang="en" sz="4800">
                <a:solidFill>
                  <a:schemeClr val="dk1"/>
                </a:solidFill>
              </a:rPr>
              <a:t>Scientific Training, Education, and Documentation Lead, RCSB Protein Data Bank</a:t>
            </a:r>
            <a:endParaRPr sz="4800">
              <a:solidFill>
                <a:schemeClr val="dk1"/>
              </a:solidFill>
            </a:endParaRPr>
          </a:p>
          <a:p>
            <a:pPr indent="0" lvl="0" marL="0" rtl="0" algn="l">
              <a:spcBef>
                <a:spcPts val="0"/>
              </a:spcBef>
              <a:spcAft>
                <a:spcPts val="0"/>
              </a:spcAft>
              <a:buNone/>
            </a:pPr>
            <a:r>
              <a:rPr lang="en" sz="4800">
                <a:solidFill>
                  <a:schemeClr val="dk1"/>
                </a:solidFill>
              </a:rPr>
              <a:t>Associate Research Professor, Institute for Quantitative Biomedicine</a:t>
            </a:r>
            <a:endParaRPr sz="4800">
              <a:solidFill>
                <a:schemeClr val="dk1"/>
              </a:solidFill>
            </a:endParaRPr>
          </a:p>
          <a:p>
            <a:pPr indent="0" lvl="0" marL="0" rtl="0" algn="l">
              <a:spcBef>
                <a:spcPts val="0"/>
              </a:spcBef>
              <a:spcAft>
                <a:spcPts val="0"/>
              </a:spcAft>
              <a:buNone/>
            </a:pPr>
            <a:r>
              <a:rPr lang="en" sz="4800">
                <a:solidFill>
                  <a:schemeClr val="dk1"/>
                </a:solidFill>
              </a:rPr>
              <a:t>Member, Cancer Pharmacology, Cancer Institute of New Jersey</a:t>
            </a:r>
            <a:endParaRPr sz="4800">
              <a:solidFill>
                <a:schemeClr val="dk1"/>
              </a:solidFill>
            </a:endParaRPr>
          </a:p>
          <a:p>
            <a:pPr indent="0" lvl="0" marL="0" rtl="0" algn="l">
              <a:spcBef>
                <a:spcPts val="0"/>
              </a:spcBef>
              <a:spcAft>
                <a:spcPts val="0"/>
              </a:spcAft>
              <a:buNone/>
            </a:pPr>
            <a:r>
              <a:rPr lang="en" sz="4800">
                <a:solidFill>
                  <a:schemeClr val="dk1"/>
                </a:solidFill>
              </a:rPr>
              <a:t>Rutgers, The State University of New Jersey</a:t>
            </a:r>
            <a:endParaRPr sz="4800">
              <a:solidFill>
                <a:schemeClr val="dk1"/>
              </a:solidFill>
            </a:endParaRPr>
          </a:p>
        </p:txBody>
      </p:sp>
      <p:pic>
        <p:nvPicPr>
          <p:cNvPr id="56" name="Google Shape;56;p13"/>
          <p:cNvPicPr preferRelativeResize="0"/>
          <p:nvPr/>
        </p:nvPicPr>
        <p:blipFill>
          <a:blip r:embed="rId3">
            <a:alphaModFix/>
          </a:blip>
          <a:stretch>
            <a:fillRect/>
          </a:stretch>
        </p:blipFill>
        <p:spPr>
          <a:xfrm>
            <a:off x="5830825" y="3652113"/>
            <a:ext cx="716890" cy="731520"/>
          </a:xfrm>
          <a:prstGeom prst="rect">
            <a:avLst/>
          </a:prstGeom>
          <a:noFill/>
          <a:ln>
            <a:noFill/>
          </a:ln>
        </p:spPr>
      </p:pic>
      <p:pic>
        <p:nvPicPr>
          <p:cNvPr id="57" name="Google Shape;57;p13"/>
          <p:cNvPicPr preferRelativeResize="0"/>
          <p:nvPr/>
        </p:nvPicPr>
        <p:blipFill>
          <a:blip r:embed="rId4">
            <a:alphaModFix/>
          </a:blip>
          <a:stretch>
            <a:fillRect/>
          </a:stretch>
        </p:blipFill>
        <p:spPr>
          <a:xfrm>
            <a:off x="6547725" y="3652113"/>
            <a:ext cx="2165299" cy="731520"/>
          </a:xfrm>
          <a:prstGeom prst="rect">
            <a:avLst/>
          </a:prstGeom>
          <a:noFill/>
          <a:ln>
            <a:noFill/>
          </a:ln>
        </p:spPr>
      </p:pic>
      <p:pic>
        <p:nvPicPr>
          <p:cNvPr id="58" name="Google Shape;58;p13"/>
          <p:cNvPicPr preferRelativeResize="0"/>
          <p:nvPr/>
        </p:nvPicPr>
        <p:blipFill rotWithShape="1">
          <a:blip r:embed="rId5">
            <a:alphaModFix/>
          </a:blip>
          <a:srcRect b="31029" l="8390" r="9" t="0"/>
          <a:stretch/>
        </p:blipFill>
        <p:spPr>
          <a:xfrm>
            <a:off x="5257800" y="4383625"/>
            <a:ext cx="3455226" cy="286150"/>
          </a:xfrm>
          <a:prstGeom prst="rect">
            <a:avLst/>
          </a:prstGeom>
          <a:noFill/>
          <a:ln>
            <a:noFill/>
          </a:ln>
        </p:spPr>
      </p:pic>
      <p:sp>
        <p:nvSpPr>
          <p:cNvPr id="59" name="Google Shape;59;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 name="Google Shape;60;p13"/>
          <p:cNvSpPr txBox="1"/>
          <p:nvPr/>
        </p:nvSpPr>
        <p:spPr>
          <a:xfrm>
            <a:off x="311700" y="3585025"/>
            <a:ext cx="5520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Overview</a:t>
            </a:r>
            <a:endParaRPr sz="1800"/>
          </a:p>
          <a:p>
            <a:pPr indent="-304800" lvl="0" marL="457200" rtl="0" algn="l">
              <a:spcBef>
                <a:spcPts val="0"/>
              </a:spcBef>
              <a:spcAft>
                <a:spcPts val="0"/>
              </a:spcAft>
              <a:buSzPts val="1200"/>
              <a:buChar char="●"/>
            </a:pPr>
            <a:r>
              <a:rPr lang="en" sz="1200"/>
              <a:t>Why use Molecular Case Studies?</a:t>
            </a:r>
            <a:endParaRPr sz="1200"/>
          </a:p>
          <a:p>
            <a:pPr indent="-304800" lvl="0" marL="457200" rtl="0" algn="l">
              <a:spcBef>
                <a:spcPts val="0"/>
              </a:spcBef>
              <a:spcAft>
                <a:spcPts val="0"/>
              </a:spcAft>
              <a:buSzPts val="1200"/>
              <a:buChar char="●"/>
            </a:pPr>
            <a:r>
              <a:rPr lang="en" sz="1200"/>
              <a:t>The Molecular Case Study Cycle</a:t>
            </a:r>
            <a:endParaRPr sz="1200"/>
          </a:p>
          <a:p>
            <a:pPr indent="-304800" lvl="0" marL="457200" rtl="0" algn="l">
              <a:spcBef>
                <a:spcPts val="0"/>
              </a:spcBef>
              <a:spcAft>
                <a:spcPts val="0"/>
              </a:spcAft>
              <a:buSzPts val="1200"/>
              <a:buChar char="●"/>
            </a:pPr>
            <a:r>
              <a:rPr lang="en" sz="1200"/>
              <a:t>How to connect with Molecular CaseNet?</a:t>
            </a:r>
            <a:endParaRPr/>
          </a:p>
        </p:txBody>
      </p:sp>
      <p:grpSp>
        <p:nvGrpSpPr>
          <p:cNvPr id="61" name="Google Shape;61;p13"/>
          <p:cNvGrpSpPr/>
          <p:nvPr/>
        </p:nvGrpSpPr>
        <p:grpSpPr>
          <a:xfrm>
            <a:off x="6427025" y="723900"/>
            <a:ext cx="2286000" cy="1291500"/>
            <a:chOff x="6186450" y="3371725"/>
            <a:chExt cx="2286000" cy="1291500"/>
          </a:xfrm>
        </p:grpSpPr>
        <p:pic>
          <p:nvPicPr>
            <p:cNvPr id="62" name="Google Shape;62;p13"/>
            <p:cNvPicPr preferRelativeResize="0"/>
            <p:nvPr/>
          </p:nvPicPr>
          <p:blipFill>
            <a:blip r:embed="rId6">
              <a:alphaModFix/>
            </a:blip>
            <a:stretch>
              <a:fillRect/>
            </a:stretch>
          </p:blipFill>
          <p:spPr>
            <a:xfrm>
              <a:off x="6186450" y="3371725"/>
              <a:ext cx="2286000" cy="1291500"/>
            </a:xfrm>
            <a:prstGeom prst="roundRect">
              <a:avLst>
                <a:gd fmla="val 16667" name="adj"/>
              </a:avLst>
            </a:prstGeom>
            <a:noFill/>
            <a:ln>
              <a:noFill/>
            </a:ln>
          </p:spPr>
        </p:pic>
        <p:pic>
          <p:nvPicPr>
            <p:cNvPr id="63" name="Google Shape;63;p13"/>
            <p:cNvPicPr preferRelativeResize="0"/>
            <p:nvPr/>
          </p:nvPicPr>
          <p:blipFill>
            <a:blip r:embed="rId7">
              <a:alphaModFix/>
            </a:blip>
            <a:stretch>
              <a:fillRect/>
            </a:stretch>
          </p:blipFill>
          <p:spPr>
            <a:xfrm>
              <a:off x="6415044" y="3582043"/>
              <a:ext cx="1828800" cy="87085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Molecular Storytelling: A Pedagogical Approach </a:t>
            </a:r>
            <a:endParaRPr/>
          </a:p>
        </p:txBody>
      </p:sp>
      <p:pic>
        <p:nvPicPr>
          <p:cNvPr descr="&lt;I&gt;The Raf/MEK/ERK (MAPK) pathway is one of the ways that growth signals are disseminated inside the cell. 1) Epidermal growth factor (EGF) binds to its receptor (EGFR), causing it to dimerize. 2) The catalytic domains of EGFR phosphorylate tyrosines on the long unstructured EGFR tails. 3) GRB2 recognizes the phosphorylated tyrosines and recruits SOS. 4) SOS replaces GDP with GTP in Ras proteins. 5) The activated Ras forms nanoclusters that activate Raf, with the help of 14-3-3 protein. 6) Raf phosphorylates MEK, which is normally held in an inactive complex with KSR. Active MEK then phosphorylates ERK, a kinase that will activate many processes throughout the cell. Illustration created from decades of structural studies in PDB IDS 1egf, 1nql, 1m17, 2jwa, 3njp, 2gs6, 1gri, 1xd2, 3ksy, 5p21, 6xi7, 6q0j, 2y4i, 1pme, and unstructured chains from AlphaFold2.&lt;/I&gt;" id="69" name="Google Shape;69;p14"/>
          <p:cNvPicPr preferRelativeResize="0"/>
          <p:nvPr/>
        </p:nvPicPr>
        <p:blipFill>
          <a:blip r:embed="rId3">
            <a:alphaModFix/>
          </a:blip>
          <a:stretch>
            <a:fillRect/>
          </a:stretch>
        </p:blipFill>
        <p:spPr>
          <a:xfrm>
            <a:off x="363056" y="1084816"/>
            <a:ext cx="4838090" cy="3017520"/>
          </a:xfrm>
          <a:prstGeom prst="rect">
            <a:avLst/>
          </a:prstGeom>
          <a:noFill/>
          <a:ln cap="flat" cmpd="sng" w="9525">
            <a:solidFill>
              <a:schemeClr val="dk2"/>
            </a:solidFill>
            <a:prstDash val="solid"/>
            <a:round/>
            <a:headEnd len="sm" w="sm" type="none"/>
            <a:tailEnd len="sm" w="sm" type="none"/>
          </a:ln>
        </p:spPr>
      </p:pic>
      <p:pic>
        <p:nvPicPr>
          <p:cNvPr id="70" name="Google Shape;70;p14"/>
          <p:cNvPicPr preferRelativeResize="0"/>
          <p:nvPr/>
        </p:nvPicPr>
        <p:blipFill>
          <a:blip r:embed="rId4">
            <a:alphaModFix/>
          </a:blip>
          <a:stretch>
            <a:fillRect/>
          </a:stretch>
        </p:blipFill>
        <p:spPr>
          <a:xfrm>
            <a:off x="5247413" y="1084825"/>
            <a:ext cx="3249138" cy="1828800"/>
          </a:xfrm>
          <a:prstGeom prst="rect">
            <a:avLst/>
          </a:prstGeom>
          <a:noFill/>
          <a:ln cap="flat" cmpd="sng" w="9525">
            <a:solidFill>
              <a:schemeClr val="dk2"/>
            </a:solidFill>
            <a:prstDash val="solid"/>
            <a:round/>
            <a:headEnd len="sm" w="sm" type="none"/>
            <a:tailEnd len="sm" w="sm" type="none"/>
          </a:ln>
        </p:spPr>
      </p:pic>
      <p:pic>
        <p:nvPicPr>
          <p:cNvPr id="71" name="Google Shape;71;p14"/>
          <p:cNvPicPr preferRelativeResize="0"/>
          <p:nvPr/>
        </p:nvPicPr>
        <p:blipFill>
          <a:blip r:embed="rId5">
            <a:alphaModFix/>
          </a:blip>
          <a:stretch>
            <a:fillRect/>
          </a:stretch>
        </p:blipFill>
        <p:spPr>
          <a:xfrm>
            <a:off x="6667763" y="2980725"/>
            <a:ext cx="1828799" cy="1828799"/>
          </a:xfrm>
          <a:prstGeom prst="rect">
            <a:avLst/>
          </a:prstGeom>
          <a:noFill/>
          <a:ln cap="flat" cmpd="sng" w="9525">
            <a:solidFill>
              <a:schemeClr val="dk2"/>
            </a:solidFill>
            <a:prstDash val="solid"/>
            <a:round/>
            <a:headEnd len="sm" w="sm" type="none"/>
            <a:tailEnd len="sm" w="sm" type="none"/>
          </a:ln>
        </p:spPr>
      </p:pic>
      <p:sp>
        <p:nvSpPr>
          <p:cNvPr id="72" name="Google Shape;72;p14"/>
          <p:cNvSpPr txBox="1"/>
          <p:nvPr/>
        </p:nvSpPr>
        <p:spPr>
          <a:xfrm>
            <a:off x="363056" y="4054175"/>
            <a:ext cx="4572000" cy="585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u="sng">
                <a:solidFill>
                  <a:srgbClr val="0097A7"/>
                </a:solidFill>
                <a:latin typeface="Calibri"/>
                <a:ea typeface="Calibri"/>
                <a:cs typeface="Calibri"/>
                <a:sym typeface="Calibri"/>
                <a:hlinkClick r:id="rId6">
                  <a:extLst>
                    <a:ext uri="{A12FA001-AC4F-418D-AE19-62706E023703}">
                      <ahyp:hlinkClr val="tx"/>
                    </a:ext>
                  </a:extLst>
                </a:hlinkClick>
              </a:rPr>
              <a:t>https://pdb101.rcsb.org/learn/exploring-the-structural-biology-of-cancer</a:t>
            </a:r>
            <a:r>
              <a:rPr lang="en" sz="1100">
                <a:latin typeface="Calibri"/>
                <a:ea typeface="Calibri"/>
                <a:cs typeface="Calibri"/>
                <a:sym typeface="Calibri"/>
              </a:rPr>
              <a:t> </a:t>
            </a:r>
            <a:endParaRPr sz="1100">
              <a:latin typeface="Calibri"/>
              <a:ea typeface="Calibri"/>
              <a:cs typeface="Calibri"/>
              <a:sym typeface="Calibri"/>
            </a:endParaRPr>
          </a:p>
        </p:txBody>
      </p:sp>
      <p:sp>
        <p:nvSpPr>
          <p:cNvPr id="73" name="Google Shape;73;p14"/>
          <p:cNvSpPr txBox="1"/>
          <p:nvPr/>
        </p:nvSpPr>
        <p:spPr>
          <a:xfrm rot="-5400000">
            <a:off x="7724875" y="1690625"/>
            <a:ext cx="18288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rgbClr val="9454C3"/>
                </a:solidFill>
                <a:latin typeface="Calibri"/>
                <a:ea typeface="Calibri"/>
                <a:cs typeface="Calibri"/>
                <a:sym typeface="Calibri"/>
                <a:hlinkClick r:id="rId7">
                  <a:extLst>
                    <a:ext uri="{A12FA001-AC4F-418D-AE19-62706E023703}">
                      <ahyp:hlinkClr val="tx"/>
                    </a:ext>
                  </a:extLst>
                </a:hlinkClick>
              </a:rPr>
              <a:t>https://www.cast.org/products-services/resources/2018/udl-learning-brain-neuroscience</a:t>
            </a:r>
            <a:r>
              <a:rPr lang="en" sz="900">
                <a:latin typeface="Calibri"/>
                <a:ea typeface="Calibri"/>
                <a:cs typeface="Calibri"/>
                <a:sym typeface="Calibri"/>
              </a:rPr>
              <a:t> </a:t>
            </a:r>
            <a:endParaRPr sz="900">
              <a:latin typeface="Calibri"/>
              <a:ea typeface="Calibri"/>
              <a:cs typeface="Calibri"/>
              <a:sym typeface="Calibri"/>
            </a:endParaRPr>
          </a:p>
        </p:txBody>
      </p:sp>
      <p:sp>
        <p:nvSpPr>
          <p:cNvPr id="74" name="Google Shape;74;p14"/>
          <p:cNvSpPr txBox="1"/>
          <p:nvPr/>
        </p:nvSpPr>
        <p:spPr>
          <a:xfrm rot="-5400000">
            <a:off x="7804675" y="3573825"/>
            <a:ext cx="18288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Reproduced by permission of the publisher, © 2012 by tpack.org</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U</a:t>
            </a:r>
            <a:r>
              <a:rPr lang="en"/>
              <a:t>se Molecular Case Studies?</a:t>
            </a:r>
            <a:endParaRPr/>
          </a:p>
        </p:txBody>
      </p:sp>
      <p:sp>
        <p:nvSpPr>
          <p:cNvPr id="80" name="Google Shape;8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Enable students/participants to …</a:t>
            </a:r>
            <a:endParaRPr/>
          </a:p>
          <a:p>
            <a:pPr indent="-317182" lvl="0" marL="457200" rtl="0" algn="l">
              <a:spcBef>
                <a:spcPts val="1200"/>
              </a:spcBef>
              <a:spcAft>
                <a:spcPts val="0"/>
              </a:spcAft>
              <a:buSzPct val="100000"/>
              <a:buChar char="●"/>
            </a:pPr>
            <a:r>
              <a:rPr lang="en"/>
              <a:t>query, navigate, and </a:t>
            </a:r>
            <a:r>
              <a:rPr b="1" lang="en">
                <a:solidFill>
                  <a:srgbClr val="FF0000"/>
                </a:solidFill>
              </a:rPr>
              <a:t>integrate information from various public bioinformatics resources</a:t>
            </a:r>
            <a:r>
              <a:rPr lang="en"/>
              <a:t> (e.g., PDB, UniProt, PubMed, DrugBank, KEGG, and more) - </a:t>
            </a:r>
            <a:r>
              <a:rPr i="1" lang="en"/>
              <a:t>aligned with </a:t>
            </a:r>
            <a:r>
              <a:rPr b="1" i="1" lang="en">
                <a:solidFill>
                  <a:srgbClr val="0000FF"/>
                </a:solidFill>
              </a:rPr>
              <a:t>NIBLSE Bioinformatics Core Competencies</a:t>
            </a:r>
            <a:endParaRPr b="1" i="1">
              <a:solidFill>
                <a:srgbClr val="0000FF"/>
              </a:solidFill>
            </a:endParaRPr>
          </a:p>
          <a:p>
            <a:pPr indent="-317182" lvl="0" marL="457200" rtl="0" algn="l">
              <a:spcBef>
                <a:spcPts val="0"/>
              </a:spcBef>
              <a:spcAft>
                <a:spcPts val="0"/>
              </a:spcAft>
              <a:buSzPct val="100000"/>
              <a:buChar char="●"/>
            </a:pPr>
            <a:r>
              <a:rPr b="1" lang="en">
                <a:solidFill>
                  <a:srgbClr val="FF0000"/>
                </a:solidFill>
              </a:rPr>
              <a:t>visualize and analyze</a:t>
            </a:r>
            <a:r>
              <a:rPr lang="en"/>
              <a:t> biomolecular structures </a:t>
            </a:r>
            <a:r>
              <a:rPr lang="en"/>
              <a:t>- </a:t>
            </a:r>
            <a:r>
              <a:rPr i="1" lang="en"/>
              <a:t>aligned with</a:t>
            </a:r>
            <a:r>
              <a:rPr lang="en"/>
              <a:t> </a:t>
            </a:r>
            <a:r>
              <a:rPr b="1" i="1" lang="en">
                <a:solidFill>
                  <a:srgbClr val="0000FF"/>
                </a:solidFill>
              </a:rPr>
              <a:t>BioMolViz Framework</a:t>
            </a:r>
            <a:endParaRPr b="1" i="1">
              <a:solidFill>
                <a:srgbClr val="0000FF"/>
              </a:solidFill>
            </a:endParaRPr>
          </a:p>
          <a:p>
            <a:pPr indent="-317182" lvl="0" marL="457200" rtl="0" algn="l">
              <a:spcBef>
                <a:spcPts val="0"/>
              </a:spcBef>
              <a:spcAft>
                <a:spcPts val="0"/>
              </a:spcAft>
              <a:buSzPct val="100000"/>
              <a:buChar char="●"/>
            </a:pPr>
            <a:r>
              <a:rPr b="1" lang="en">
                <a:solidFill>
                  <a:srgbClr val="FF0000"/>
                </a:solidFill>
              </a:rPr>
              <a:t>explore the molecular basis</a:t>
            </a:r>
            <a:r>
              <a:rPr lang="en"/>
              <a:t> of biological phenomena </a:t>
            </a:r>
            <a:r>
              <a:rPr lang="en"/>
              <a:t>- </a:t>
            </a:r>
            <a:r>
              <a:rPr i="1" lang="en"/>
              <a:t>aligned with </a:t>
            </a:r>
            <a:r>
              <a:rPr b="1" i="1" lang="en">
                <a:solidFill>
                  <a:srgbClr val="0000FF"/>
                </a:solidFill>
              </a:rPr>
              <a:t>BioCore Guide</a:t>
            </a:r>
            <a:endParaRPr/>
          </a:p>
          <a:p>
            <a:pPr indent="-317182" lvl="0" marL="457200" rtl="0" algn="l">
              <a:spcBef>
                <a:spcPts val="0"/>
              </a:spcBef>
              <a:spcAft>
                <a:spcPts val="0"/>
              </a:spcAft>
              <a:buSzPct val="100000"/>
              <a:buChar char="●"/>
            </a:pPr>
            <a:r>
              <a:rPr b="1" lang="en">
                <a:solidFill>
                  <a:srgbClr val="FF0000"/>
                </a:solidFill>
              </a:rPr>
              <a:t>examine</a:t>
            </a:r>
            <a:r>
              <a:rPr lang="en"/>
              <a:t> biomolecular structures </a:t>
            </a:r>
            <a:r>
              <a:rPr b="1" lang="en">
                <a:solidFill>
                  <a:srgbClr val="FF0000"/>
                </a:solidFill>
              </a:rPr>
              <a:t>for in-depth understanding of intra- and intermolecular forces</a:t>
            </a:r>
            <a:r>
              <a:rPr lang="en"/>
              <a:t> in proteins, nucleic acids and their complexes facilitating their functions </a:t>
            </a:r>
            <a:r>
              <a:rPr lang="en"/>
              <a:t>- </a:t>
            </a:r>
            <a:r>
              <a:rPr i="1" lang="en"/>
              <a:t>aligned with </a:t>
            </a:r>
            <a:r>
              <a:rPr b="1" i="1" lang="en">
                <a:solidFill>
                  <a:srgbClr val="0000FF"/>
                </a:solidFill>
              </a:rPr>
              <a:t>Macromolecular, Supramolecular, and Nanoscale (MSN) Systems in the Curriculum</a:t>
            </a:r>
            <a:endParaRPr b="1" i="1">
              <a:solidFill>
                <a:srgbClr val="0000FF"/>
              </a:solidFill>
            </a:endParaRPr>
          </a:p>
          <a:p>
            <a:pPr indent="-317182" lvl="0" marL="457200" rtl="0" algn="l">
              <a:spcBef>
                <a:spcPts val="0"/>
              </a:spcBef>
              <a:spcAft>
                <a:spcPts val="0"/>
              </a:spcAft>
              <a:buSzPct val="100000"/>
              <a:buChar char="●"/>
            </a:pPr>
            <a:r>
              <a:rPr lang="en"/>
              <a:t>novel </a:t>
            </a:r>
            <a:r>
              <a:rPr b="1" lang="en">
                <a:solidFill>
                  <a:srgbClr val="FF0000"/>
                </a:solidFill>
              </a:rPr>
              <a:t>perspectives of</a:t>
            </a:r>
            <a:r>
              <a:rPr b="1" lang="en">
                <a:solidFill>
                  <a:srgbClr val="FF0000"/>
                </a:solidFill>
              </a:rPr>
              <a:t> real world problems</a:t>
            </a:r>
            <a:r>
              <a:rPr lang="en"/>
              <a:t> and help </a:t>
            </a:r>
            <a:r>
              <a:rPr b="1" lang="en">
                <a:solidFill>
                  <a:srgbClr val="FF0000"/>
                </a:solidFill>
              </a:rPr>
              <a:t>develop solutions</a:t>
            </a:r>
            <a:r>
              <a:rPr lang="en"/>
              <a:t> at the </a:t>
            </a:r>
            <a:r>
              <a:rPr b="1" lang="en"/>
              <a:t>interface of biology &amp; chemistry</a:t>
            </a:r>
            <a:r>
              <a:rPr lang="en"/>
              <a:t> </a:t>
            </a:r>
            <a:r>
              <a:rPr lang="en"/>
              <a:t>- </a:t>
            </a:r>
            <a:r>
              <a:rPr i="1" lang="en"/>
              <a:t>aligned with </a:t>
            </a:r>
            <a:r>
              <a:rPr b="1" i="1" lang="en">
                <a:solidFill>
                  <a:srgbClr val="0000FF"/>
                </a:solidFill>
              </a:rPr>
              <a:t>ASBMB Foundational Concepts </a:t>
            </a:r>
            <a:endParaRPr b="1" i="1">
              <a:solidFill>
                <a:srgbClr val="0000FF"/>
              </a:solidFill>
            </a:endParaRPr>
          </a:p>
          <a:p>
            <a:pPr indent="0" lvl="0" marL="0" rtl="0" algn="l">
              <a:spcBef>
                <a:spcPts val="1200"/>
              </a:spcBef>
              <a:spcAft>
                <a:spcPts val="1200"/>
              </a:spcAft>
              <a:buNone/>
            </a:pPr>
            <a:r>
              <a:rPr lang="en"/>
              <a:t>They </a:t>
            </a:r>
            <a:r>
              <a:rPr b="1" lang="en"/>
              <a:t>help you plan your curriculum</a:t>
            </a:r>
            <a:r>
              <a:rPr lang="en"/>
              <a:t> because they are modular, flexible, and adaptable active learning opportunities. They are accompanied by answer keys and teaching notes, and  include opportunities to apply multidisciplinary concepts learned in class to authentic societal issues.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Molecular Case Study Cycle</a:t>
            </a:r>
            <a:endParaRPr/>
          </a:p>
        </p:txBody>
      </p:sp>
      <p:pic>
        <p:nvPicPr>
          <p:cNvPr id="86" name="Google Shape;86;p16"/>
          <p:cNvPicPr preferRelativeResize="0"/>
          <p:nvPr/>
        </p:nvPicPr>
        <p:blipFill>
          <a:blip r:embed="rId3">
            <a:alphaModFix/>
          </a:blip>
          <a:stretch>
            <a:fillRect/>
          </a:stretch>
        </p:blipFill>
        <p:spPr>
          <a:xfrm>
            <a:off x="1887275" y="1083850"/>
            <a:ext cx="5921140" cy="3820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33775" y="333769"/>
            <a:ext cx="6390600" cy="4296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b="0" lang="en" sz="3000"/>
              <a:t>Nicholas’ Story</a:t>
            </a:r>
            <a:endParaRPr b="0" sz="3000"/>
          </a:p>
        </p:txBody>
      </p:sp>
      <p:grpSp>
        <p:nvGrpSpPr>
          <p:cNvPr id="92" name="Google Shape;92;p17"/>
          <p:cNvGrpSpPr/>
          <p:nvPr/>
        </p:nvGrpSpPr>
        <p:grpSpPr>
          <a:xfrm>
            <a:off x="1302307" y="488369"/>
            <a:ext cx="6720623" cy="4452631"/>
            <a:chOff x="1697808" y="445106"/>
            <a:chExt cx="8964416" cy="5939217"/>
          </a:xfrm>
        </p:grpSpPr>
        <p:sp>
          <p:nvSpPr>
            <p:cNvPr id="93" name="Google Shape;93;p17"/>
            <p:cNvSpPr/>
            <p:nvPr/>
          </p:nvSpPr>
          <p:spPr>
            <a:xfrm>
              <a:off x="3671889" y="1128711"/>
              <a:ext cx="5105700" cy="5072100"/>
            </a:xfrm>
            <a:prstGeom prst="pie">
              <a:avLst>
                <a:gd fmla="val 5400000" name="adj1"/>
                <a:gd fmla="val 16200000" name="adj2"/>
              </a:avLst>
            </a:prstGeom>
            <a:solidFill>
              <a:srgbClr val="DDEAF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94" name="Google Shape;94;p17"/>
            <p:cNvSpPr/>
            <p:nvPr/>
          </p:nvSpPr>
          <p:spPr>
            <a:xfrm flipH="1">
              <a:off x="3718758" y="1128711"/>
              <a:ext cx="5058900" cy="5072100"/>
            </a:xfrm>
            <a:prstGeom prst="pie">
              <a:avLst>
                <a:gd fmla="val 5400000" name="adj1"/>
                <a:gd fmla="val 16200000" name="adj2"/>
              </a:avLst>
            </a:prstGeom>
            <a:solidFill>
              <a:srgbClr val="FFBF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95" name="Google Shape;95;p17"/>
            <p:cNvSpPr txBox="1"/>
            <p:nvPr/>
          </p:nvSpPr>
          <p:spPr>
            <a:xfrm rot="5400000">
              <a:off x="6088286" y="3288193"/>
              <a:ext cx="909900" cy="338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Biology</a:t>
              </a:r>
              <a:endParaRPr sz="1100"/>
            </a:p>
          </p:txBody>
        </p:sp>
        <p:sp>
          <p:nvSpPr>
            <p:cNvPr id="96" name="Google Shape;96;p17"/>
            <p:cNvSpPr txBox="1"/>
            <p:nvPr/>
          </p:nvSpPr>
          <p:spPr>
            <a:xfrm rot="-5400000">
              <a:off x="5409851" y="3288274"/>
              <a:ext cx="1039800" cy="338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Chemistry</a:t>
              </a:r>
              <a:endParaRPr sz="1100"/>
            </a:p>
          </p:txBody>
        </p:sp>
        <p:sp>
          <p:nvSpPr>
            <p:cNvPr id="97" name="Google Shape;97;p17"/>
            <p:cNvSpPr/>
            <p:nvPr/>
          </p:nvSpPr>
          <p:spPr>
            <a:xfrm>
              <a:off x="5247360" y="445106"/>
              <a:ext cx="1978267" cy="1285874"/>
            </a:xfrm>
            <a:custGeom>
              <a:rect b="b" l="l" r="r" t="t"/>
              <a:pathLst>
                <a:path extrusionOk="0" h="1285874" w="1978267">
                  <a:moveTo>
                    <a:pt x="0" y="214317"/>
                  </a:moveTo>
                  <a:cubicBezTo>
                    <a:pt x="0" y="95953"/>
                    <a:pt x="95953" y="0"/>
                    <a:pt x="214317" y="0"/>
                  </a:cubicBezTo>
                  <a:lnTo>
                    <a:pt x="1763950" y="0"/>
                  </a:lnTo>
                  <a:cubicBezTo>
                    <a:pt x="1882314" y="0"/>
                    <a:pt x="1978267" y="95953"/>
                    <a:pt x="1978267" y="214317"/>
                  </a:cubicBezTo>
                  <a:lnTo>
                    <a:pt x="1978267" y="1071557"/>
                  </a:lnTo>
                  <a:cubicBezTo>
                    <a:pt x="1978267" y="1189921"/>
                    <a:pt x="1882314" y="1285874"/>
                    <a:pt x="1763950" y="1285874"/>
                  </a:cubicBezTo>
                  <a:lnTo>
                    <a:pt x="214317" y="1285874"/>
                  </a:lnTo>
                  <a:cubicBezTo>
                    <a:pt x="95953" y="1285874"/>
                    <a:pt x="0" y="1189921"/>
                    <a:pt x="0" y="1071557"/>
                  </a:cubicBezTo>
                  <a:lnTo>
                    <a:pt x="0" y="214317"/>
                  </a:ln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81350" lIns="81350" spcFirstLastPara="1" rIns="81350" wrap="square" tIns="81350">
              <a:noAutofit/>
            </a:bodyPr>
            <a:lstStyle/>
            <a:p>
              <a:pPr indent="0" lvl="0" marL="0" marR="0" rtl="0" algn="ctr">
                <a:lnSpc>
                  <a:spcPct val="90000"/>
                </a:lnSpc>
                <a:spcBef>
                  <a:spcPts val="0"/>
                </a:spcBef>
                <a:spcAft>
                  <a:spcPts val="0"/>
                </a:spcAft>
                <a:buClr>
                  <a:schemeClr val="dk1"/>
                </a:buClr>
                <a:buSzPts val="900"/>
                <a:buFont typeface="Calibri"/>
                <a:buNone/>
              </a:pPr>
              <a:r>
                <a:rPr b="1" lang="en" sz="900">
                  <a:solidFill>
                    <a:schemeClr val="dk1"/>
                  </a:solidFill>
                  <a:latin typeface="Calibri"/>
                  <a:ea typeface="Calibri"/>
                  <a:cs typeface="Calibri"/>
                  <a:sym typeface="Calibri"/>
                </a:rPr>
                <a:t>Macromolecular Structure </a:t>
              </a:r>
              <a:r>
                <a:rPr b="0" lang="en" sz="900">
                  <a:solidFill>
                    <a:schemeClr val="dk1"/>
                  </a:solidFill>
                  <a:latin typeface="Calibri"/>
                  <a:ea typeface="Calibri"/>
                  <a:cs typeface="Calibri"/>
                  <a:sym typeface="Calibri"/>
                </a:rPr>
                <a:t>Overall and local shape, organization​</a:t>
              </a:r>
              <a:endParaRPr sz="1100"/>
            </a:p>
          </p:txBody>
        </p:sp>
        <p:sp>
          <p:nvSpPr>
            <p:cNvPr id="98" name="Google Shape;98;p17"/>
            <p:cNvSpPr/>
            <p:nvPr/>
          </p:nvSpPr>
          <p:spPr>
            <a:xfrm>
              <a:off x="3664189" y="1088043"/>
              <a:ext cx="5144700" cy="5144700"/>
            </a:xfrm>
            <a:custGeom>
              <a:rect b="b" l="l" r="r" t="t"/>
              <a:pathLst>
                <a:path extrusionOk="0" h="120000" w="120000">
                  <a:moveTo>
                    <a:pt x="83390" y="4747"/>
                  </a:moveTo>
                  <a:lnTo>
                    <a:pt x="83390" y="4747"/>
                  </a:lnTo>
                  <a:cubicBezTo>
                    <a:pt x="93987" y="9233"/>
                    <a:pt x="103071" y="16672"/>
                    <a:pt x="109558" y="26177"/>
                  </a:cubicBezTo>
                </a:path>
              </a:pathLst>
            </a:custGeom>
            <a:noFill/>
            <a:ln cap="flat" cmpd="sng" w="38100">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9" name="Google Shape;99;p17"/>
            <p:cNvSpPr/>
            <p:nvPr/>
          </p:nvSpPr>
          <p:spPr>
            <a:xfrm>
              <a:off x="7693767" y="2222525"/>
              <a:ext cx="1978267" cy="1285874"/>
            </a:xfrm>
            <a:custGeom>
              <a:rect b="b" l="l" r="r" t="t"/>
              <a:pathLst>
                <a:path extrusionOk="0" h="1285874" w="1978267">
                  <a:moveTo>
                    <a:pt x="0" y="214317"/>
                  </a:moveTo>
                  <a:cubicBezTo>
                    <a:pt x="0" y="95953"/>
                    <a:pt x="95953" y="0"/>
                    <a:pt x="214317" y="0"/>
                  </a:cubicBezTo>
                  <a:lnTo>
                    <a:pt x="1763950" y="0"/>
                  </a:lnTo>
                  <a:cubicBezTo>
                    <a:pt x="1882314" y="0"/>
                    <a:pt x="1978267" y="95953"/>
                    <a:pt x="1978267" y="214317"/>
                  </a:cubicBezTo>
                  <a:lnTo>
                    <a:pt x="1978267" y="1071557"/>
                  </a:lnTo>
                  <a:cubicBezTo>
                    <a:pt x="1978267" y="1189921"/>
                    <a:pt x="1882314" y="1285874"/>
                    <a:pt x="1763950" y="1285874"/>
                  </a:cubicBezTo>
                  <a:lnTo>
                    <a:pt x="214317" y="1285874"/>
                  </a:lnTo>
                  <a:cubicBezTo>
                    <a:pt x="95953" y="1285874"/>
                    <a:pt x="0" y="1189921"/>
                    <a:pt x="0" y="1071557"/>
                  </a:cubicBezTo>
                  <a:lnTo>
                    <a:pt x="0" y="214317"/>
                  </a:ln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81350" lIns="81350" spcFirstLastPara="1" rIns="81350" wrap="square" tIns="81350">
              <a:noAutofit/>
            </a:bodyPr>
            <a:lstStyle/>
            <a:p>
              <a:pPr indent="0" lvl="0" marL="0" marR="0" rtl="0" algn="ctr">
                <a:lnSpc>
                  <a:spcPct val="90000"/>
                </a:lnSpc>
                <a:spcBef>
                  <a:spcPts val="0"/>
                </a:spcBef>
                <a:spcAft>
                  <a:spcPts val="0"/>
                </a:spcAft>
                <a:buClr>
                  <a:schemeClr val="dk1"/>
                </a:buClr>
                <a:buSzPts val="900"/>
                <a:buFont typeface="Calibri"/>
                <a:buNone/>
              </a:pPr>
              <a:r>
                <a:rPr b="1" lang="en" sz="900">
                  <a:solidFill>
                    <a:schemeClr val="dk1"/>
                  </a:solidFill>
                  <a:latin typeface="Calibri"/>
                  <a:ea typeface="Calibri"/>
                  <a:cs typeface="Calibri"/>
                  <a:sym typeface="Calibri"/>
                </a:rPr>
                <a:t>Macromolecular Sequences ​</a:t>
              </a:r>
              <a:endParaRPr b="1" i="0" sz="900">
                <a:solidFill>
                  <a:schemeClr val="dk1"/>
                </a:solidFill>
                <a:latin typeface="Calibri"/>
                <a:ea typeface="Calibri"/>
                <a:cs typeface="Calibri"/>
                <a:sym typeface="Calibri"/>
              </a:endParaRPr>
            </a:p>
            <a:p>
              <a:pPr indent="0" lvl="0" marL="0" marR="0" rtl="0" algn="ctr">
                <a:lnSpc>
                  <a:spcPct val="90000"/>
                </a:lnSpc>
                <a:spcBef>
                  <a:spcPts val="300"/>
                </a:spcBef>
                <a:spcAft>
                  <a:spcPts val="0"/>
                </a:spcAft>
                <a:buClr>
                  <a:schemeClr val="dk1"/>
                </a:buClr>
                <a:buSzPts val="900"/>
                <a:buFont typeface="Calibri"/>
                <a:buNone/>
              </a:pPr>
              <a:r>
                <a:rPr b="0" lang="en" sz="900">
                  <a:solidFill>
                    <a:schemeClr val="dk1"/>
                  </a:solidFill>
                  <a:latin typeface="Calibri"/>
                  <a:ea typeface="Calibri"/>
                  <a:cs typeface="Calibri"/>
                  <a:sym typeface="Calibri"/>
                </a:rPr>
                <a:t>Genes and Protein​</a:t>
              </a:r>
              <a:endParaRPr sz="1100"/>
            </a:p>
          </p:txBody>
        </p:sp>
        <p:sp>
          <p:nvSpPr>
            <p:cNvPr id="100" name="Google Shape;100;p17"/>
            <p:cNvSpPr/>
            <p:nvPr/>
          </p:nvSpPr>
          <p:spPr>
            <a:xfrm>
              <a:off x="3664189" y="1088043"/>
              <a:ext cx="5144700" cy="5144700"/>
            </a:xfrm>
            <a:custGeom>
              <a:rect b="b" l="l" r="r" t="t"/>
              <a:pathLst>
                <a:path extrusionOk="0" h="120000" w="120000">
                  <a:moveTo>
                    <a:pt x="119917" y="56840"/>
                  </a:moveTo>
                  <a:lnTo>
                    <a:pt x="119917" y="56840"/>
                  </a:lnTo>
                  <a:cubicBezTo>
                    <a:pt x="120597" y="69723"/>
                    <a:pt x="117105" y="82482"/>
                    <a:pt x="109961" y="93225"/>
                  </a:cubicBezTo>
                </a:path>
              </a:pathLst>
            </a:custGeom>
            <a:noFill/>
            <a:ln cap="flat" cmpd="sng" w="38100">
              <a:solidFill>
                <a:schemeClr val="dk1"/>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1" name="Google Shape;101;p17"/>
            <p:cNvSpPr/>
            <p:nvPr/>
          </p:nvSpPr>
          <p:spPr>
            <a:xfrm>
              <a:off x="6759322" y="5098449"/>
              <a:ext cx="1978267" cy="1285874"/>
            </a:xfrm>
            <a:custGeom>
              <a:rect b="b" l="l" r="r" t="t"/>
              <a:pathLst>
                <a:path extrusionOk="0" h="1285874" w="1978267">
                  <a:moveTo>
                    <a:pt x="0" y="214317"/>
                  </a:moveTo>
                  <a:cubicBezTo>
                    <a:pt x="0" y="95953"/>
                    <a:pt x="95953" y="0"/>
                    <a:pt x="214317" y="0"/>
                  </a:cubicBezTo>
                  <a:lnTo>
                    <a:pt x="1763950" y="0"/>
                  </a:lnTo>
                  <a:cubicBezTo>
                    <a:pt x="1882314" y="0"/>
                    <a:pt x="1978267" y="95953"/>
                    <a:pt x="1978267" y="214317"/>
                  </a:cubicBezTo>
                  <a:lnTo>
                    <a:pt x="1978267" y="1071557"/>
                  </a:lnTo>
                  <a:cubicBezTo>
                    <a:pt x="1978267" y="1189921"/>
                    <a:pt x="1882314" y="1285874"/>
                    <a:pt x="1763950" y="1285874"/>
                  </a:cubicBezTo>
                  <a:lnTo>
                    <a:pt x="214317" y="1285874"/>
                  </a:lnTo>
                  <a:cubicBezTo>
                    <a:pt x="95953" y="1285874"/>
                    <a:pt x="0" y="1189921"/>
                    <a:pt x="0" y="1071557"/>
                  </a:cubicBezTo>
                  <a:lnTo>
                    <a:pt x="0" y="214317"/>
                  </a:ln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81350" lIns="81350" spcFirstLastPara="1" rIns="81350" wrap="square" tIns="81350">
              <a:noAutofit/>
            </a:bodyPr>
            <a:lstStyle/>
            <a:p>
              <a:pPr indent="0" lvl="0" marL="0" marR="0" rtl="0" algn="ctr">
                <a:lnSpc>
                  <a:spcPct val="90000"/>
                </a:lnSpc>
                <a:spcBef>
                  <a:spcPts val="0"/>
                </a:spcBef>
                <a:spcAft>
                  <a:spcPts val="0"/>
                </a:spcAft>
                <a:buClr>
                  <a:schemeClr val="dk1"/>
                </a:buClr>
                <a:buSzPts val="900"/>
                <a:buFont typeface="Calibri"/>
                <a:buNone/>
              </a:pPr>
              <a:r>
                <a:rPr b="1" lang="en" sz="900">
                  <a:solidFill>
                    <a:schemeClr val="dk1"/>
                  </a:solidFill>
                  <a:latin typeface="Calibri"/>
                  <a:ea typeface="Calibri"/>
                  <a:cs typeface="Calibri"/>
                  <a:sym typeface="Calibri"/>
                </a:rPr>
                <a:t>Function</a:t>
              </a:r>
              <a:r>
                <a:rPr b="0" lang="en" sz="900">
                  <a:solidFill>
                    <a:schemeClr val="dk1"/>
                  </a:solidFill>
                  <a:latin typeface="Calibri"/>
                  <a:ea typeface="Calibri"/>
                  <a:cs typeface="Calibri"/>
                  <a:sym typeface="Calibri"/>
                </a:rPr>
                <a:t> at the </a:t>
              </a:r>
              <a:r>
                <a:rPr lang="en" sz="900">
                  <a:solidFill>
                    <a:schemeClr val="dk1"/>
                  </a:solidFill>
                  <a:latin typeface="Calibri"/>
                  <a:ea typeface="Calibri"/>
                  <a:cs typeface="Calibri"/>
                  <a:sym typeface="Calibri"/>
                </a:rPr>
                <a:t>level of Macromolecular Assembly in </a:t>
              </a:r>
              <a:r>
                <a:rPr b="0" lang="en" sz="900">
                  <a:solidFill>
                    <a:schemeClr val="dk1"/>
                  </a:solidFill>
                  <a:latin typeface="Calibri"/>
                  <a:ea typeface="Calibri"/>
                  <a:cs typeface="Calibri"/>
                  <a:sym typeface="Calibri"/>
                </a:rPr>
                <a:t>cell/tissue/organism</a:t>
              </a:r>
              <a:endParaRPr sz="1100"/>
            </a:p>
          </p:txBody>
        </p:sp>
        <p:sp>
          <p:nvSpPr>
            <p:cNvPr id="102" name="Google Shape;102;p17"/>
            <p:cNvSpPr/>
            <p:nvPr/>
          </p:nvSpPr>
          <p:spPr>
            <a:xfrm>
              <a:off x="3664189" y="1088043"/>
              <a:ext cx="5144700" cy="5144700"/>
            </a:xfrm>
            <a:custGeom>
              <a:rect b="b" l="l" r="r" t="t"/>
              <a:pathLst>
                <a:path extrusionOk="0" h="120000" w="120000">
                  <a:moveTo>
                    <a:pt x="71956" y="118797"/>
                  </a:moveTo>
                  <a:cubicBezTo>
                    <a:pt x="64066" y="120401"/>
                    <a:pt x="55934" y="120401"/>
                    <a:pt x="48043" y="118797"/>
                  </a:cubicBezTo>
                </a:path>
              </a:pathLst>
            </a:custGeom>
            <a:noFill/>
            <a:ln cap="flat" cmpd="sng" w="38100">
              <a:solidFill>
                <a:schemeClr val="dk1"/>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3" name="Google Shape;103;p17"/>
            <p:cNvSpPr/>
            <p:nvPr/>
          </p:nvSpPr>
          <p:spPr>
            <a:xfrm>
              <a:off x="3735397" y="5098449"/>
              <a:ext cx="1978267" cy="1285874"/>
            </a:xfrm>
            <a:custGeom>
              <a:rect b="b" l="l" r="r" t="t"/>
              <a:pathLst>
                <a:path extrusionOk="0" h="1285874" w="1978267">
                  <a:moveTo>
                    <a:pt x="0" y="214317"/>
                  </a:moveTo>
                  <a:cubicBezTo>
                    <a:pt x="0" y="95953"/>
                    <a:pt x="95953" y="0"/>
                    <a:pt x="214317" y="0"/>
                  </a:cubicBezTo>
                  <a:lnTo>
                    <a:pt x="1763950" y="0"/>
                  </a:lnTo>
                  <a:cubicBezTo>
                    <a:pt x="1882314" y="0"/>
                    <a:pt x="1978267" y="95953"/>
                    <a:pt x="1978267" y="214317"/>
                  </a:cubicBezTo>
                  <a:lnTo>
                    <a:pt x="1978267" y="1071557"/>
                  </a:lnTo>
                  <a:cubicBezTo>
                    <a:pt x="1978267" y="1189921"/>
                    <a:pt x="1882314" y="1285874"/>
                    <a:pt x="1763950" y="1285874"/>
                  </a:cubicBezTo>
                  <a:lnTo>
                    <a:pt x="214317" y="1285874"/>
                  </a:lnTo>
                  <a:cubicBezTo>
                    <a:pt x="95953" y="1285874"/>
                    <a:pt x="0" y="1189921"/>
                    <a:pt x="0" y="1071557"/>
                  </a:cubicBezTo>
                  <a:lnTo>
                    <a:pt x="0" y="214317"/>
                  </a:ln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81350" lIns="81350" spcFirstLastPara="1" rIns="81350" wrap="square" tIns="81350">
              <a:noAutofit/>
            </a:bodyPr>
            <a:lstStyle/>
            <a:p>
              <a:pPr indent="0" lvl="0" marL="0" marR="0" rtl="0" algn="ctr">
                <a:lnSpc>
                  <a:spcPct val="90000"/>
                </a:lnSpc>
                <a:spcBef>
                  <a:spcPts val="0"/>
                </a:spcBef>
                <a:spcAft>
                  <a:spcPts val="0"/>
                </a:spcAft>
                <a:buClr>
                  <a:schemeClr val="dk1"/>
                </a:buClr>
                <a:buSzPts val="900"/>
                <a:buFont typeface="Calibri"/>
                <a:buNone/>
              </a:pPr>
              <a:r>
                <a:rPr b="1" lang="en" sz="900">
                  <a:solidFill>
                    <a:schemeClr val="dk1"/>
                  </a:solidFill>
                  <a:latin typeface="Calibri"/>
                  <a:ea typeface="Calibri"/>
                  <a:cs typeface="Calibri"/>
                  <a:sym typeface="Calibri"/>
                </a:rPr>
                <a:t>Intra-/intermolecular forces </a:t>
              </a:r>
              <a:endParaRPr sz="1100"/>
            </a:p>
            <a:p>
              <a:pPr indent="0" lvl="0" marL="0" marR="0" rtl="0" algn="ctr">
                <a:lnSpc>
                  <a:spcPct val="90000"/>
                </a:lnSpc>
                <a:spcBef>
                  <a:spcPts val="300"/>
                </a:spcBef>
                <a:spcAft>
                  <a:spcPts val="0"/>
                </a:spcAft>
                <a:buClr>
                  <a:schemeClr val="dk1"/>
                </a:buClr>
                <a:buSzPts val="900"/>
                <a:buFont typeface="Calibri"/>
                <a:buNone/>
              </a:pPr>
              <a:r>
                <a:rPr b="0" lang="en" sz="900">
                  <a:solidFill>
                    <a:schemeClr val="dk1"/>
                  </a:solidFill>
                  <a:latin typeface="Calibri"/>
                  <a:ea typeface="Calibri"/>
                  <a:cs typeface="Calibri"/>
                  <a:sym typeface="Calibri"/>
                </a:rPr>
                <a:t>Mediating stability​, interactions (binding),​ and chemical reactions</a:t>
              </a:r>
              <a:endParaRPr sz="1100"/>
            </a:p>
          </p:txBody>
        </p:sp>
        <p:sp>
          <p:nvSpPr>
            <p:cNvPr id="104" name="Google Shape;104;p17"/>
            <p:cNvSpPr/>
            <p:nvPr/>
          </p:nvSpPr>
          <p:spPr>
            <a:xfrm>
              <a:off x="3664189" y="1088043"/>
              <a:ext cx="5144700" cy="5144700"/>
            </a:xfrm>
            <a:custGeom>
              <a:rect b="b" l="l" r="r" t="t"/>
              <a:pathLst>
                <a:path extrusionOk="0" h="120000" w="120000">
                  <a:moveTo>
                    <a:pt x="10039" y="93225"/>
                  </a:moveTo>
                  <a:lnTo>
                    <a:pt x="10039" y="93225"/>
                  </a:lnTo>
                  <a:cubicBezTo>
                    <a:pt x="2895" y="82482"/>
                    <a:pt x="-596" y="69723"/>
                    <a:pt x="83" y="56840"/>
                  </a:cubicBezTo>
                </a:path>
              </a:pathLst>
            </a:custGeom>
            <a:noFill/>
            <a:ln cap="flat" cmpd="sng" w="38100">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5" name="Google Shape;105;p17"/>
            <p:cNvSpPr/>
            <p:nvPr/>
          </p:nvSpPr>
          <p:spPr>
            <a:xfrm>
              <a:off x="2800953" y="2222525"/>
              <a:ext cx="1918919" cy="1250512"/>
            </a:xfrm>
            <a:custGeom>
              <a:rect b="b" l="l" r="r" t="t"/>
              <a:pathLst>
                <a:path extrusionOk="0" h="1285874" w="1978267">
                  <a:moveTo>
                    <a:pt x="0" y="214317"/>
                  </a:moveTo>
                  <a:cubicBezTo>
                    <a:pt x="0" y="95953"/>
                    <a:pt x="95953" y="0"/>
                    <a:pt x="214317" y="0"/>
                  </a:cubicBezTo>
                  <a:lnTo>
                    <a:pt x="1763950" y="0"/>
                  </a:lnTo>
                  <a:cubicBezTo>
                    <a:pt x="1882314" y="0"/>
                    <a:pt x="1978267" y="95953"/>
                    <a:pt x="1978267" y="214317"/>
                  </a:cubicBezTo>
                  <a:lnTo>
                    <a:pt x="1978267" y="1071557"/>
                  </a:lnTo>
                  <a:cubicBezTo>
                    <a:pt x="1978267" y="1189921"/>
                    <a:pt x="1882314" y="1285874"/>
                    <a:pt x="1763950" y="1285874"/>
                  </a:cubicBezTo>
                  <a:lnTo>
                    <a:pt x="214317" y="1285874"/>
                  </a:lnTo>
                  <a:cubicBezTo>
                    <a:pt x="95953" y="1285874"/>
                    <a:pt x="0" y="1189921"/>
                    <a:pt x="0" y="1071557"/>
                  </a:cubicBezTo>
                  <a:lnTo>
                    <a:pt x="0" y="214317"/>
                  </a:ln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81350" lIns="81350" spcFirstLastPara="1" rIns="81350" wrap="square" tIns="81350">
              <a:noAutofit/>
            </a:bodyPr>
            <a:lstStyle/>
            <a:p>
              <a:pPr indent="0" lvl="0" marL="0" marR="0" rtl="0" algn="ctr">
                <a:lnSpc>
                  <a:spcPct val="90000"/>
                </a:lnSpc>
                <a:spcBef>
                  <a:spcPts val="0"/>
                </a:spcBef>
                <a:spcAft>
                  <a:spcPts val="0"/>
                </a:spcAft>
                <a:buClr>
                  <a:schemeClr val="dk1"/>
                </a:buClr>
                <a:buSzPts val="900"/>
                <a:buFont typeface="Calibri"/>
                <a:buNone/>
              </a:pPr>
              <a:r>
                <a:rPr b="1" lang="en" sz="900">
                  <a:solidFill>
                    <a:schemeClr val="dk1"/>
                  </a:solidFill>
                  <a:latin typeface="Calibri"/>
                  <a:ea typeface="Calibri"/>
                  <a:cs typeface="Calibri"/>
                  <a:sym typeface="Calibri"/>
                </a:rPr>
                <a:t>Chemical environment​ of </a:t>
              </a:r>
              <a:r>
                <a:rPr b="0" lang="en" sz="900">
                  <a:solidFill>
                    <a:schemeClr val="dk1"/>
                  </a:solidFill>
                  <a:latin typeface="Calibri"/>
                  <a:ea typeface="Calibri"/>
                  <a:cs typeface="Calibri"/>
                  <a:sym typeface="Calibri"/>
                </a:rPr>
                <a:t>Ligands/cofactors/partners</a:t>
              </a:r>
              <a:endParaRPr sz="1100"/>
            </a:p>
          </p:txBody>
        </p:sp>
        <p:sp>
          <p:nvSpPr>
            <p:cNvPr id="106" name="Google Shape;106;p17"/>
            <p:cNvSpPr/>
            <p:nvPr/>
          </p:nvSpPr>
          <p:spPr>
            <a:xfrm>
              <a:off x="3664189" y="1088043"/>
              <a:ext cx="5144700" cy="5144700"/>
            </a:xfrm>
            <a:custGeom>
              <a:rect b="b" l="l" r="r" t="t"/>
              <a:pathLst>
                <a:path extrusionOk="0" h="120000" w="120000">
                  <a:moveTo>
                    <a:pt x="10442" y="26177"/>
                  </a:moveTo>
                  <a:lnTo>
                    <a:pt x="10442" y="26177"/>
                  </a:lnTo>
                  <a:cubicBezTo>
                    <a:pt x="16929" y="16672"/>
                    <a:pt x="26013" y="9233"/>
                    <a:pt x="36610" y="4747"/>
                  </a:cubicBezTo>
                </a:path>
              </a:pathLst>
            </a:custGeom>
            <a:noFill/>
            <a:ln cap="flat" cmpd="sng" w="38100">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7" name="Google Shape;107;p17"/>
            <p:cNvSpPr txBox="1"/>
            <p:nvPr/>
          </p:nvSpPr>
          <p:spPr>
            <a:xfrm>
              <a:off x="9341324" y="5510552"/>
              <a:ext cx="1320900" cy="462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Enter cycle with a </a:t>
              </a:r>
              <a:endParaRPr sz="1100"/>
            </a:p>
            <a:p>
              <a:pPr indent="0" lvl="0" marL="0" marR="0" rtl="0" algn="l">
                <a:spcBef>
                  <a:spcPts val="0"/>
                </a:spcBef>
                <a:spcAft>
                  <a:spcPts val="0"/>
                </a:spcAft>
                <a:buNone/>
              </a:pPr>
              <a:r>
                <a:rPr b="1" lang="en" sz="900">
                  <a:solidFill>
                    <a:schemeClr val="dk1"/>
                  </a:solidFill>
                  <a:latin typeface="Calibri"/>
                  <a:ea typeface="Calibri"/>
                  <a:cs typeface="Calibri"/>
                  <a:sym typeface="Calibri"/>
                </a:rPr>
                <a:t>Biology</a:t>
              </a:r>
              <a:r>
                <a:rPr lang="en" sz="900">
                  <a:solidFill>
                    <a:schemeClr val="dk1"/>
                  </a:solidFill>
                  <a:latin typeface="Calibri"/>
                  <a:ea typeface="Calibri"/>
                  <a:cs typeface="Calibri"/>
                  <a:sym typeface="Calibri"/>
                </a:rPr>
                <a:t> Question</a:t>
              </a:r>
              <a:endParaRPr sz="1100"/>
            </a:p>
          </p:txBody>
        </p:sp>
        <p:sp>
          <p:nvSpPr>
            <p:cNvPr id="108" name="Google Shape;108;p17"/>
            <p:cNvSpPr txBox="1"/>
            <p:nvPr/>
          </p:nvSpPr>
          <p:spPr>
            <a:xfrm>
              <a:off x="1697808" y="5510552"/>
              <a:ext cx="1434000" cy="462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n" sz="900">
                  <a:solidFill>
                    <a:schemeClr val="dk1"/>
                  </a:solidFill>
                  <a:latin typeface="Calibri"/>
                  <a:ea typeface="Calibri"/>
                  <a:cs typeface="Calibri"/>
                  <a:sym typeface="Calibri"/>
                </a:rPr>
                <a:t>Enter cycle with a </a:t>
              </a:r>
              <a:endParaRPr sz="1100"/>
            </a:p>
            <a:p>
              <a:pPr indent="0" lvl="0" marL="0" marR="0" rtl="0" algn="r">
                <a:spcBef>
                  <a:spcPts val="0"/>
                </a:spcBef>
                <a:spcAft>
                  <a:spcPts val="0"/>
                </a:spcAft>
                <a:buNone/>
              </a:pPr>
              <a:r>
                <a:rPr b="1" lang="en" sz="900">
                  <a:solidFill>
                    <a:schemeClr val="dk1"/>
                  </a:solidFill>
                  <a:latin typeface="Calibri"/>
                  <a:ea typeface="Calibri"/>
                  <a:cs typeface="Calibri"/>
                  <a:sym typeface="Calibri"/>
                </a:rPr>
                <a:t>Chemistry</a:t>
              </a:r>
              <a:r>
                <a:rPr lang="en" sz="900">
                  <a:solidFill>
                    <a:schemeClr val="dk1"/>
                  </a:solidFill>
                  <a:latin typeface="Calibri"/>
                  <a:ea typeface="Calibri"/>
                  <a:cs typeface="Calibri"/>
                  <a:sym typeface="Calibri"/>
                </a:rPr>
                <a:t> Question</a:t>
              </a:r>
              <a:endParaRPr sz="1100"/>
            </a:p>
          </p:txBody>
        </p:sp>
        <p:cxnSp>
          <p:nvCxnSpPr>
            <p:cNvPr id="109" name="Google Shape;109;p17"/>
            <p:cNvCxnSpPr>
              <a:stCxn id="108" idx="3"/>
            </p:cNvCxnSpPr>
            <p:nvPr/>
          </p:nvCxnSpPr>
          <p:spPr>
            <a:xfrm>
              <a:off x="3131808" y="5741552"/>
              <a:ext cx="603600" cy="0"/>
            </a:xfrm>
            <a:prstGeom prst="straightConnector1">
              <a:avLst/>
            </a:prstGeom>
            <a:noFill/>
            <a:ln cap="flat" cmpd="sng" w="38100">
              <a:solidFill>
                <a:schemeClr val="dk1"/>
              </a:solidFill>
              <a:prstDash val="solid"/>
              <a:miter lim="800000"/>
              <a:headEnd len="sm" w="sm" type="none"/>
              <a:tailEnd len="med" w="med" type="triangle"/>
            </a:ln>
          </p:spPr>
        </p:cxnSp>
        <p:cxnSp>
          <p:nvCxnSpPr>
            <p:cNvPr id="110" name="Google Shape;110;p17"/>
            <p:cNvCxnSpPr>
              <a:stCxn id="107" idx="1"/>
            </p:cNvCxnSpPr>
            <p:nvPr/>
          </p:nvCxnSpPr>
          <p:spPr>
            <a:xfrm rot="10800000">
              <a:off x="8745824" y="5741552"/>
              <a:ext cx="595500" cy="0"/>
            </a:xfrm>
            <a:prstGeom prst="straightConnector1">
              <a:avLst/>
            </a:prstGeom>
            <a:noFill/>
            <a:ln cap="flat" cmpd="sng" w="38100">
              <a:solidFill>
                <a:schemeClr val="dk1"/>
              </a:solidFill>
              <a:prstDash val="solid"/>
              <a:miter lim="800000"/>
              <a:headEnd len="sm" w="sm" type="none"/>
              <a:tailEnd len="med" w="med" type="triangle"/>
            </a:ln>
          </p:spPr>
        </p:cxnSp>
      </p:grpSp>
      <p:sp>
        <p:nvSpPr>
          <p:cNvPr id="111" name="Google Shape;111;p17"/>
          <p:cNvSpPr txBox="1"/>
          <p:nvPr/>
        </p:nvSpPr>
        <p:spPr>
          <a:xfrm>
            <a:off x="6943196" y="4807894"/>
            <a:ext cx="13806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Q1. What is the molecular basis for Nicholas’ pain crises? </a:t>
            </a:r>
            <a:endParaRPr sz="1100"/>
          </a:p>
        </p:txBody>
      </p:sp>
      <p:pic>
        <p:nvPicPr>
          <p:cNvPr id="112" name="Google Shape;112;p17"/>
          <p:cNvPicPr preferRelativeResize="0"/>
          <p:nvPr/>
        </p:nvPicPr>
        <p:blipFill rotWithShape="1">
          <a:blip r:embed="rId3">
            <a:alphaModFix/>
          </a:blip>
          <a:srcRect b="0" l="0" r="33927" t="18293"/>
          <a:stretch/>
        </p:blipFill>
        <p:spPr>
          <a:xfrm>
            <a:off x="7366422" y="2040524"/>
            <a:ext cx="679671" cy="903090"/>
          </a:xfrm>
          <a:prstGeom prst="rect">
            <a:avLst/>
          </a:prstGeom>
          <a:noFill/>
          <a:ln cap="flat" cmpd="sng" w="9525">
            <a:solidFill>
              <a:schemeClr val="dk1"/>
            </a:solidFill>
            <a:prstDash val="solid"/>
            <a:round/>
            <a:headEnd len="sm" w="sm" type="none"/>
            <a:tailEnd len="sm" w="sm" type="none"/>
          </a:ln>
        </p:spPr>
      </p:pic>
      <p:sp>
        <p:nvSpPr>
          <p:cNvPr id="113" name="Google Shape;113;p17"/>
          <p:cNvSpPr txBox="1"/>
          <p:nvPr/>
        </p:nvSpPr>
        <p:spPr>
          <a:xfrm>
            <a:off x="8042705" y="2326528"/>
            <a:ext cx="8004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Mutation of Glu6Val in HbS</a:t>
            </a:r>
            <a:endParaRPr sz="800">
              <a:solidFill>
                <a:srgbClr val="0432FF"/>
              </a:solidFill>
              <a:latin typeface="Calibri"/>
              <a:ea typeface="Calibri"/>
              <a:cs typeface="Calibri"/>
              <a:sym typeface="Calibri"/>
            </a:endParaRPr>
          </a:p>
        </p:txBody>
      </p:sp>
      <p:pic>
        <p:nvPicPr>
          <p:cNvPr id="114" name="Google Shape;114;p17"/>
          <p:cNvPicPr preferRelativeResize="0"/>
          <p:nvPr/>
        </p:nvPicPr>
        <p:blipFill rotWithShape="1">
          <a:blip r:embed="rId4">
            <a:alphaModFix/>
          </a:blip>
          <a:srcRect b="0" l="0" r="0" t="0"/>
          <a:stretch/>
        </p:blipFill>
        <p:spPr>
          <a:xfrm>
            <a:off x="1441572" y="4100525"/>
            <a:ext cx="1371599" cy="1022028"/>
          </a:xfrm>
          <a:prstGeom prst="rect">
            <a:avLst/>
          </a:prstGeom>
          <a:noFill/>
          <a:ln cap="flat" cmpd="sng" w="9525">
            <a:solidFill>
              <a:schemeClr val="dk1"/>
            </a:solidFill>
            <a:prstDash val="solid"/>
            <a:round/>
            <a:headEnd len="sm" w="sm" type="none"/>
            <a:tailEnd len="sm" w="sm" type="none"/>
          </a:ln>
        </p:spPr>
      </p:pic>
      <p:pic>
        <p:nvPicPr>
          <p:cNvPr id="115" name="Google Shape;115;p17"/>
          <p:cNvPicPr preferRelativeResize="0"/>
          <p:nvPr/>
        </p:nvPicPr>
        <p:blipFill rotWithShape="1">
          <a:blip r:embed="rId5">
            <a:alphaModFix/>
          </a:blip>
          <a:srcRect b="0" l="0" r="0" t="0"/>
          <a:stretch/>
        </p:blipFill>
        <p:spPr>
          <a:xfrm rot="-5400000">
            <a:off x="817288" y="1658458"/>
            <a:ext cx="1371599" cy="739471"/>
          </a:xfrm>
          <a:prstGeom prst="rect">
            <a:avLst/>
          </a:prstGeom>
          <a:noFill/>
          <a:ln cap="flat" cmpd="sng" w="9525">
            <a:solidFill>
              <a:schemeClr val="dk1"/>
            </a:solidFill>
            <a:prstDash val="solid"/>
            <a:round/>
            <a:headEnd len="sm" w="sm" type="none"/>
            <a:tailEnd len="sm" w="sm" type="none"/>
          </a:ln>
        </p:spPr>
      </p:pic>
      <p:pic>
        <p:nvPicPr>
          <p:cNvPr descr="https://cdn.rcsb.org/pdb101/motm/images/2hbs-fiber.gif" id="116" name="Google Shape;116;p17"/>
          <p:cNvPicPr preferRelativeResize="0"/>
          <p:nvPr/>
        </p:nvPicPr>
        <p:blipFill rotWithShape="1">
          <a:blip r:embed="rId6">
            <a:alphaModFix/>
          </a:blip>
          <a:srcRect b="0" l="0" r="0" t="0"/>
          <a:stretch/>
        </p:blipFill>
        <p:spPr>
          <a:xfrm>
            <a:off x="85148" y="1803977"/>
            <a:ext cx="1028700" cy="2269655"/>
          </a:xfrm>
          <a:prstGeom prst="rect">
            <a:avLst/>
          </a:prstGeom>
          <a:noFill/>
          <a:ln cap="flat" cmpd="sng" w="9525">
            <a:solidFill>
              <a:schemeClr val="dk1"/>
            </a:solidFill>
            <a:prstDash val="solid"/>
            <a:round/>
            <a:headEnd len="sm" w="sm" type="none"/>
            <a:tailEnd len="sm" w="sm" type="none"/>
          </a:ln>
        </p:spPr>
      </p:pic>
      <p:cxnSp>
        <p:nvCxnSpPr>
          <p:cNvPr id="117" name="Google Shape;117;p17"/>
          <p:cNvCxnSpPr/>
          <p:nvPr/>
        </p:nvCxnSpPr>
        <p:spPr>
          <a:xfrm rot="10800000">
            <a:off x="6586385" y="4459079"/>
            <a:ext cx="368400" cy="0"/>
          </a:xfrm>
          <a:prstGeom prst="straightConnector1">
            <a:avLst/>
          </a:prstGeom>
          <a:noFill/>
          <a:ln cap="flat" cmpd="sng" w="38100">
            <a:solidFill>
              <a:srgbClr val="0432FF"/>
            </a:solidFill>
            <a:prstDash val="solid"/>
            <a:miter lim="800000"/>
            <a:headEnd len="sm" w="sm" type="none"/>
            <a:tailEnd len="med" w="med" type="triangle"/>
          </a:ln>
        </p:spPr>
      </p:cxnSp>
      <p:pic>
        <p:nvPicPr>
          <p:cNvPr descr="A person in a red shirt&#10;&#10;Description generated with high confidence" id="118" name="Google Shape;118;p17"/>
          <p:cNvPicPr preferRelativeResize="0"/>
          <p:nvPr/>
        </p:nvPicPr>
        <p:blipFill rotWithShape="1">
          <a:blip r:embed="rId7">
            <a:alphaModFix/>
          </a:blip>
          <a:srcRect b="0" l="0" r="0" t="0"/>
          <a:stretch/>
        </p:blipFill>
        <p:spPr>
          <a:xfrm>
            <a:off x="6963996" y="4002125"/>
            <a:ext cx="1371599" cy="777777"/>
          </a:xfrm>
          <a:prstGeom prst="rect">
            <a:avLst/>
          </a:prstGeom>
          <a:noFill/>
          <a:ln cap="flat" cmpd="sng" w="9525">
            <a:solidFill>
              <a:schemeClr val="dk1"/>
            </a:solidFill>
            <a:prstDash val="solid"/>
            <a:round/>
            <a:headEnd len="sm" w="sm" type="none"/>
            <a:tailEnd len="sm" w="sm" type="none"/>
          </a:ln>
        </p:spPr>
      </p:pic>
      <p:sp>
        <p:nvSpPr>
          <p:cNvPr id="119" name="Google Shape;119;p17"/>
          <p:cNvSpPr txBox="1"/>
          <p:nvPr/>
        </p:nvSpPr>
        <p:spPr>
          <a:xfrm>
            <a:off x="3770173" y="2953385"/>
            <a:ext cx="7395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Deoxy HbS structure (PDB ID 2hbs)</a:t>
            </a:r>
            <a:endParaRPr sz="1100"/>
          </a:p>
        </p:txBody>
      </p:sp>
      <p:pic>
        <p:nvPicPr>
          <p:cNvPr id="120" name="Google Shape;120;p17"/>
          <p:cNvPicPr preferRelativeResize="0"/>
          <p:nvPr/>
        </p:nvPicPr>
        <p:blipFill rotWithShape="1">
          <a:blip r:embed="rId8">
            <a:alphaModFix/>
          </a:blip>
          <a:srcRect b="0" l="0" r="0" t="0"/>
          <a:stretch/>
        </p:blipFill>
        <p:spPr>
          <a:xfrm rot="-5400000">
            <a:off x="865872" y="2982741"/>
            <a:ext cx="1371599" cy="844061"/>
          </a:xfrm>
          <a:prstGeom prst="rect">
            <a:avLst/>
          </a:prstGeom>
          <a:noFill/>
          <a:ln cap="flat" cmpd="sng" w="9525">
            <a:solidFill>
              <a:schemeClr val="dk1"/>
            </a:solidFill>
            <a:prstDash val="solid"/>
            <a:round/>
            <a:headEnd len="sm" w="sm" type="none"/>
            <a:tailEnd len="sm" w="sm" type="none"/>
          </a:ln>
        </p:spPr>
      </p:pic>
      <p:sp>
        <p:nvSpPr>
          <p:cNvPr id="121" name="Google Shape;121;p17"/>
          <p:cNvSpPr txBox="1"/>
          <p:nvPr/>
        </p:nvSpPr>
        <p:spPr>
          <a:xfrm>
            <a:off x="1529400" y="1188325"/>
            <a:ext cx="4443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OMM</a:t>
            </a:r>
            <a:endParaRPr sz="1100"/>
          </a:p>
        </p:txBody>
      </p:sp>
      <p:sp>
        <p:nvSpPr>
          <p:cNvPr id="122" name="Google Shape;122;p17"/>
          <p:cNvSpPr txBox="1"/>
          <p:nvPr/>
        </p:nvSpPr>
        <p:spPr>
          <a:xfrm rot="-5400000">
            <a:off x="1856343" y="3566126"/>
            <a:ext cx="5220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RCSB PDB</a:t>
            </a:r>
            <a:endParaRPr sz="1100"/>
          </a:p>
        </p:txBody>
      </p:sp>
      <p:sp>
        <p:nvSpPr>
          <p:cNvPr id="123" name="Google Shape;123;p17"/>
          <p:cNvSpPr txBox="1"/>
          <p:nvPr/>
        </p:nvSpPr>
        <p:spPr>
          <a:xfrm>
            <a:off x="78955" y="4045404"/>
            <a:ext cx="5220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PDB-101</a:t>
            </a:r>
            <a:endParaRPr sz="1100"/>
          </a:p>
        </p:txBody>
      </p:sp>
      <p:sp>
        <p:nvSpPr>
          <p:cNvPr id="124" name="Google Shape;124;p17"/>
          <p:cNvSpPr txBox="1"/>
          <p:nvPr/>
        </p:nvSpPr>
        <p:spPr>
          <a:xfrm>
            <a:off x="2196393" y="3956306"/>
            <a:ext cx="5079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0432FF"/>
                </a:solidFill>
                <a:latin typeface="Calibri"/>
                <a:ea typeface="Calibri"/>
                <a:cs typeface="Calibri"/>
                <a:sym typeface="Calibri"/>
              </a:rPr>
              <a:t>OMM</a:t>
            </a:r>
            <a:endParaRPr sz="1100"/>
          </a:p>
        </p:txBody>
      </p:sp>
      <p:pic>
        <p:nvPicPr>
          <p:cNvPr descr="RCSB PDB" id="125" name="Google Shape;125;p17"/>
          <p:cNvPicPr preferRelativeResize="0"/>
          <p:nvPr/>
        </p:nvPicPr>
        <p:blipFill rotWithShape="1">
          <a:blip r:embed="rId9">
            <a:alphaModFix/>
          </a:blip>
          <a:srcRect b="0" l="0" r="0" t="0"/>
          <a:stretch/>
        </p:blipFill>
        <p:spPr>
          <a:xfrm>
            <a:off x="4376192" y="59108"/>
            <a:ext cx="685800" cy="163559"/>
          </a:xfrm>
          <a:prstGeom prst="rect">
            <a:avLst/>
          </a:prstGeom>
          <a:noFill/>
          <a:ln cap="flat" cmpd="sng" w="9525">
            <a:solidFill>
              <a:schemeClr val="dk1"/>
            </a:solidFill>
            <a:prstDash val="solid"/>
            <a:round/>
            <a:headEnd len="sm" w="sm" type="none"/>
            <a:tailEnd len="sm" w="sm" type="none"/>
          </a:ln>
        </p:spPr>
      </p:pic>
      <p:pic>
        <p:nvPicPr>
          <p:cNvPr descr="RCSB PDB" id="126" name="Google Shape;126;p17"/>
          <p:cNvPicPr preferRelativeResize="0"/>
          <p:nvPr/>
        </p:nvPicPr>
        <p:blipFill rotWithShape="1">
          <a:blip r:embed="rId10">
            <a:alphaModFix/>
          </a:blip>
          <a:srcRect b="0" l="0" r="0" t="0"/>
          <a:stretch/>
        </p:blipFill>
        <p:spPr>
          <a:xfrm>
            <a:off x="4376192" y="264287"/>
            <a:ext cx="685800" cy="188119"/>
          </a:xfrm>
          <a:prstGeom prst="rect">
            <a:avLst/>
          </a:prstGeom>
          <a:noFill/>
          <a:ln cap="flat" cmpd="sng" w="9525">
            <a:solidFill>
              <a:schemeClr val="dk1"/>
            </a:solidFill>
            <a:prstDash val="solid"/>
            <a:round/>
            <a:headEnd len="sm" w="sm" type="none"/>
            <a:tailEnd len="sm" w="sm" type="none"/>
          </a:ln>
        </p:spPr>
      </p:pic>
      <p:pic>
        <p:nvPicPr>
          <p:cNvPr descr="https://www.uniprot.org/images/logos/Logo_medium.png" id="127" name="Google Shape;127;p17"/>
          <p:cNvPicPr preferRelativeResize="0"/>
          <p:nvPr/>
        </p:nvPicPr>
        <p:blipFill rotWithShape="1">
          <a:blip r:embed="rId11">
            <a:alphaModFix/>
          </a:blip>
          <a:srcRect b="0" l="0" r="0" t="0"/>
          <a:stretch/>
        </p:blipFill>
        <p:spPr>
          <a:xfrm>
            <a:off x="7366422" y="1648114"/>
            <a:ext cx="685800" cy="311727"/>
          </a:xfrm>
          <a:prstGeom prst="rect">
            <a:avLst/>
          </a:prstGeom>
          <a:solidFill>
            <a:srgbClr val="00B0F0"/>
          </a:solidFill>
          <a:ln cap="flat" cmpd="sng" w="9525">
            <a:solidFill>
              <a:schemeClr val="dk1"/>
            </a:solidFill>
            <a:prstDash val="solid"/>
            <a:round/>
            <a:headEnd len="sm" w="sm" type="none"/>
            <a:tailEnd len="sm" w="sm" type="none"/>
          </a:ln>
        </p:spPr>
      </p:pic>
      <p:pic>
        <p:nvPicPr>
          <p:cNvPr descr="Image result for pubmed" id="128" name="Google Shape;128;p17"/>
          <p:cNvPicPr preferRelativeResize="0"/>
          <p:nvPr/>
        </p:nvPicPr>
        <p:blipFill rotWithShape="1">
          <a:blip r:embed="rId12">
            <a:alphaModFix/>
          </a:blip>
          <a:srcRect b="0" l="0" r="0" t="0"/>
          <a:stretch/>
        </p:blipFill>
        <p:spPr>
          <a:xfrm>
            <a:off x="6390490" y="1000886"/>
            <a:ext cx="685800" cy="240711"/>
          </a:xfrm>
          <a:prstGeom prst="rect">
            <a:avLst/>
          </a:prstGeom>
          <a:noFill/>
          <a:ln cap="flat" cmpd="sng" w="9525">
            <a:solidFill>
              <a:schemeClr val="dk1"/>
            </a:solidFill>
            <a:prstDash val="solid"/>
            <a:round/>
            <a:headEnd len="sm" w="sm" type="none"/>
            <a:tailEnd len="sm" w="sm" type="none"/>
          </a:ln>
        </p:spPr>
      </p:pic>
      <p:cxnSp>
        <p:nvCxnSpPr>
          <p:cNvPr id="129" name="Google Shape;129;p17"/>
          <p:cNvCxnSpPr>
            <a:stCxn id="101" idx="3"/>
            <a:endCxn id="99" idx="5"/>
          </p:cNvCxnSpPr>
          <p:nvPr/>
        </p:nvCxnSpPr>
        <p:spPr>
          <a:xfrm flipH="1" rot="10800000">
            <a:off x="6580168" y="2785037"/>
            <a:ext cx="540000" cy="1352700"/>
          </a:xfrm>
          <a:prstGeom prst="straightConnector1">
            <a:avLst/>
          </a:prstGeom>
          <a:noFill/>
          <a:ln cap="flat" cmpd="sng" w="38100">
            <a:solidFill>
              <a:srgbClr val="0432FF"/>
            </a:solidFill>
            <a:prstDash val="solid"/>
            <a:miter lim="800000"/>
            <a:headEnd len="sm" w="sm" type="none"/>
            <a:tailEnd len="med" w="med" type="triangle"/>
          </a:ln>
        </p:spPr>
      </p:cxnSp>
      <p:cxnSp>
        <p:nvCxnSpPr>
          <p:cNvPr id="130" name="Google Shape;130;p17"/>
          <p:cNvCxnSpPr>
            <a:stCxn id="99" idx="2"/>
            <a:endCxn id="97" idx="3"/>
          </p:cNvCxnSpPr>
          <p:nvPr/>
        </p:nvCxnSpPr>
        <p:spPr>
          <a:xfrm rot="10800000">
            <a:off x="5446659" y="649135"/>
            <a:ext cx="1673400" cy="1171800"/>
          </a:xfrm>
          <a:prstGeom prst="straightConnector1">
            <a:avLst/>
          </a:prstGeom>
          <a:noFill/>
          <a:ln cap="flat" cmpd="sng" w="38100">
            <a:solidFill>
              <a:srgbClr val="0432FF"/>
            </a:solidFill>
            <a:prstDash val="solid"/>
            <a:miter lim="800000"/>
            <a:headEnd len="sm" w="sm" type="none"/>
            <a:tailEnd len="med" w="med" type="triangle"/>
          </a:ln>
        </p:spPr>
      </p:cxnSp>
      <p:cxnSp>
        <p:nvCxnSpPr>
          <p:cNvPr id="131" name="Google Shape;131;p17"/>
          <p:cNvCxnSpPr>
            <a:stCxn id="97" idx="0"/>
            <a:endCxn id="105" idx="1"/>
          </p:cNvCxnSpPr>
          <p:nvPr/>
        </p:nvCxnSpPr>
        <p:spPr>
          <a:xfrm flipH="1">
            <a:off x="2285588" y="649053"/>
            <a:ext cx="1677900" cy="1171800"/>
          </a:xfrm>
          <a:prstGeom prst="straightConnector1">
            <a:avLst/>
          </a:prstGeom>
          <a:noFill/>
          <a:ln cap="flat" cmpd="sng" w="38100">
            <a:solidFill>
              <a:srgbClr val="0432FF"/>
            </a:solidFill>
            <a:prstDash val="solid"/>
            <a:miter lim="800000"/>
            <a:headEnd len="sm" w="sm" type="none"/>
            <a:tailEnd len="med" w="med" type="triangle"/>
          </a:ln>
        </p:spPr>
      </p:cxnSp>
      <p:cxnSp>
        <p:nvCxnSpPr>
          <p:cNvPr id="132" name="Google Shape;132;p17"/>
          <p:cNvCxnSpPr/>
          <p:nvPr/>
        </p:nvCxnSpPr>
        <p:spPr>
          <a:xfrm>
            <a:off x="2817478" y="5005398"/>
            <a:ext cx="4137300" cy="0"/>
          </a:xfrm>
          <a:prstGeom prst="straightConnector1">
            <a:avLst/>
          </a:prstGeom>
          <a:noFill/>
          <a:ln cap="flat" cmpd="sng" w="38100">
            <a:solidFill>
              <a:srgbClr val="0432FF"/>
            </a:solidFill>
            <a:prstDash val="solid"/>
            <a:miter lim="800000"/>
            <a:headEnd len="sm" w="sm" type="none"/>
            <a:tailEnd len="med" w="med" type="triangle"/>
          </a:ln>
        </p:spPr>
      </p:cxnSp>
      <p:pic>
        <p:nvPicPr>
          <p:cNvPr id="133" name="Google Shape;133;p17"/>
          <p:cNvPicPr preferRelativeResize="0"/>
          <p:nvPr/>
        </p:nvPicPr>
        <p:blipFill rotWithShape="1">
          <a:blip r:embed="rId3">
            <a:alphaModFix/>
          </a:blip>
          <a:srcRect b="0" l="66116" r="3818" t="18995"/>
          <a:stretch/>
        </p:blipFill>
        <p:spPr>
          <a:xfrm>
            <a:off x="1132281" y="4099698"/>
            <a:ext cx="309284" cy="895327"/>
          </a:xfrm>
          <a:prstGeom prst="rect">
            <a:avLst/>
          </a:prstGeom>
          <a:noFill/>
          <a:ln cap="flat" cmpd="sng" w="9525">
            <a:solidFill>
              <a:schemeClr val="dk1"/>
            </a:solidFill>
            <a:prstDash val="solid"/>
            <a:round/>
            <a:headEnd len="sm" w="sm" type="none"/>
            <a:tailEnd len="sm" w="sm" type="none"/>
          </a:ln>
        </p:spPr>
      </p:pic>
      <p:cxnSp>
        <p:nvCxnSpPr>
          <p:cNvPr id="134" name="Google Shape;134;p17"/>
          <p:cNvCxnSpPr>
            <a:stCxn id="105" idx="6"/>
            <a:endCxn id="103" idx="0"/>
          </p:cNvCxnSpPr>
          <p:nvPr/>
        </p:nvCxnSpPr>
        <p:spPr>
          <a:xfrm>
            <a:off x="2285402" y="2758196"/>
            <a:ext cx="544500" cy="1379400"/>
          </a:xfrm>
          <a:prstGeom prst="straightConnector1">
            <a:avLst/>
          </a:prstGeom>
          <a:noFill/>
          <a:ln cap="flat" cmpd="sng" w="38100">
            <a:solidFill>
              <a:srgbClr val="0432FF"/>
            </a:solidFill>
            <a:prstDash val="solid"/>
            <a:miter lim="800000"/>
            <a:headEnd len="sm" w="sm" type="none"/>
            <a:tailEnd len="med" w="med" type="triangle"/>
          </a:ln>
        </p:spPr>
      </p:cxnSp>
      <p:sp>
        <p:nvSpPr>
          <p:cNvPr id="135" name="Google Shape;135;p17"/>
          <p:cNvSpPr/>
          <p:nvPr/>
        </p:nvSpPr>
        <p:spPr>
          <a:xfrm>
            <a:off x="5088139" y="3984926"/>
            <a:ext cx="1498200" cy="9564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6" name="Google Shape;136;p17"/>
          <p:cNvSpPr txBox="1"/>
          <p:nvPr/>
        </p:nvSpPr>
        <p:spPr>
          <a:xfrm rot="-5400000">
            <a:off x="8168375" y="4238650"/>
            <a:ext cx="11202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Introduction</a:t>
            </a:r>
            <a:endParaRPr sz="1100"/>
          </a:p>
        </p:txBody>
      </p:sp>
      <p:sp>
        <p:nvSpPr>
          <p:cNvPr id="137" name="Google Shape;137;p17"/>
          <p:cNvSpPr/>
          <p:nvPr/>
        </p:nvSpPr>
        <p:spPr>
          <a:xfrm>
            <a:off x="5796019" y="1817924"/>
            <a:ext cx="1498200" cy="9564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8" name="Google Shape;138;p17"/>
          <p:cNvSpPr/>
          <p:nvPr/>
        </p:nvSpPr>
        <p:spPr>
          <a:xfrm>
            <a:off x="3947537" y="486230"/>
            <a:ext cx="1498200" cy="9564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9" name="Google Shape;139;p17"/>
          <p:cNvSpPr txBox="1"/>
          <p:nvPr/>
        </p:nvSpPr>
        <p:spPr>
          <a:xfrm rot="-5400000">
            <a:off x="8062490" y="859082"/>
            <a:ext cx="1541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Getting to Structure</a:t>
            </a:r>
            <a:endParaRPr sz="1100"/>
          </a:p>
        </p:txBody>
      </p:sp>
      <p:sp>
        <p:nvSpPr>
          <p:cNvPr id="140" name="Google Shape;140;p17"/>
          <p:cNvSpPr txBox="1"/>
          <p:nvPr/>
        </p:nvSpPr>
        <p:spPr>
          <a:xfrm rot="-5400000">
            <a:off x="-478106" y="708827"/>
            <a:ext cx="1690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Molecular Exploration</a:t>
            </a:r>
            <a:endParaRPr sz="1100"/>
          </a:p>
        </p:txBody>
      </p:sp>
      <p:sp>
        <p:nvSpPr>
          <p:cNvPr id="141" name="Google Shape;141;p17"/>
          <p:cNvSpPr/>
          <p:nvPr/>
        </p:nvSpPr>
        <p:spPr>
          <a:xfrm>
            <a:off x="2111222" y="1834172"/>
            <a:ext cx="1440000" cy="9207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2" name="Google Shape;142;p17"/>
          <p:cNvSpPr/>
          <p:nvPr/>
        </p:nvSpPr>
        <p:spPr>
          <a:xfrm>
            <a:off x="2848316" y="3995609"/>
            <a:ext cx="1464900" cy="9456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3" name="Google Shape;143;p17"/>
          <p:cNvSpPr txBox="1"/>
          <p:nvPr/>
        </p:nvSpPr>
        <p:spPr>
          <a:xfrm>
            <a:off x="6093388" y="175803"/>
            <a:ext cx="2490000" cy="6234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i="1" lang="en" sz="900">
                <a:solidFill>
                  <a:schemeClr val="dk1"/>
                </a:solidFill>
                <a:latin typeface="Calibri"/>
                <a:ea typeface="Calibri"/>
                <a:cs typeface="Calibri"/>
                <a:sym typeface="Calibri"/>
              </a:rPr>
              <a:t>Goodsell, D.S., Dutta, S., Voigt, M., Zardecki, C. (2021) Molecular storytelling for online structural biology outreach and education; Structural Dynamics, 8(2); doi: 10.1063/4.0000077</a:t>
            </a:r>
            <a:endParaRPr sz="1100"/>
          </a:p>
        </p:txBody>
      </p:sp>
      <p:sp>
        <p:nvSpPr>
          <p:cNvPr id="144" name="Google Shape;144;p17"/>
          <p:cNvSpPr txBox="1"/>
          <p:nvPr>
            <p:ph idx="12" type="sldNum"/>
          </p:nvPr>
        </p:nvSpPr>
        <p:spPr>
          <a:xfrm>
            <a:off x="6354343" y="3497413"/>
            <a:ext cx="411600" cy="2952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connect with Molecular CaseNet?</a:t>
            </a:r>
            <a:endParaRPr/>
          </a:p>
        </p:txBody>
      </p:sp>
      <p:sp>
        <p:nvSpPr>
          <p:cNvPr id="150" name="Google Shape;15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100000"/>
              </a:lnSpc>
              <a:spcBef>
                <a:spcPts val="500"/>
              </a:spcBef>
              <a:spcAft>
                <a:spcPts val="0"/>
              </a:spcAft>
              <a:buSzPts val="2400"/>
              <a:buFont typeface="Calibri"/>
              <a:buChar char="●"/>
            </a:pPr>
            <a:r>
              <a:rPr lang="en" sz="2400">
                <a:solidFill>
                  <a:schemeClr val="dk1"/>
                </a:solidFill>
                <a:latin typeface="Calibri"/>
                <a:ea typeface="Calibri"/>
                <a:cs typeface="Calibri"/>
                <a:sym typeface="Calibri"/>
              </a:rPr>
              <a:t>Join to use </a:t>
            </a:r>
            <a:endParaRPr sz="2400">
              <a:solidFill>
                <a:schemeClr val="dk1"/>
              </a:solidFill>
              <a:latin typeface="Calibri"/>
              <a:ea typeface="Calibri"/>
              <a:cs typeface="Calibri"/>
              <a:sym typeface="Calibri"/>
            </a:endParaRPr>
          </a:p>
          <a:p>
            <a:pPr indent="-381000" lvl="1" marL="914400" rtl="0" algn="l">
              <a:lnSpc>
                <a:spcPct val="100000"/>
              </a:lnSpc>
              <a:spcBef>
                <a:spcPts val="0"/>
              </a:spcBef>
              <a:spcAft>
                <a:spcPts val="0"/>
              </a:spcAft>
              <a:buSzPts val="2400"/>
              <a:buFont typeface="Calibri"/>
              <a:buChar char="○"/>
            </a:pPr>
            <a:r>
              <a:rPr lang="en" sz="2400">
                <a:solidFill>
                  <a:schemeClr val="dk1"/>
                </a:solidFill>
                <a:latin typeface="Calibri"/>
                <a:ea typeface="Calibri"/>
                <a:cs typeface="Calibri"/>
                <a:sym typeface="Calibri"/>
              </a:rPr>
              <a:t>published case studies </a:t>
            </a:r>
            <a:r>
              <a:rPr lang="en" sz="2400">
                <a:solidFill>
                  <a:schemeClr val="dk1"/>
                </a:solidFill>
                <a:latin typeface="Calibri"/>
                <a:ea typeface="Calibri"/>
                <a:cs typeface="Calibri"/>
                <a:sym typeface="Calibri"/>
              </a:rPr>
              <a:t>or case studies for piloting at  </a:t>
            </a:r>
            <a:r>
              <a:rPr lang="en" sz="2400" u="sng">
                <a:solidFill>
                  <a:srgbClr val="9454C3"/>
                </a:solidFill>
                <a:latin typeface="Calibri"/>
                <a:ea typeface="Calibri"/>
                <a:cs typeface="Calibri"/>
                <a:sym typeface="Calibri"/>
                <a:hlinkClick r:id="rId3">
                  <a:extLst>
                    <a:ext uri="{A12FA001-AC4F-418D-AE19-62706E023703}">
                      <ahyp:hlinkClr val="tx"/>
                    </a:ext>
                  </a:extLst>
                </a:hlinkClick>
              </a:rPr>
              <a:t>https://molecular-casenet.rcsb.org/</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Join the new </a:t>
            </a:r>
            <a:r>
              <a:rPr lang="en" sz="2400">
                <a:solidFill>
                  <a:schemeClr val="dk1"/>
                </a:solidFill>
                <a:latin typeface="Calibri"/>
                <a:ea typeface="Calibri"/>
                <a:cs typeface="Calibri"/>
                <a:sym typeface="Calibri"/>
              </a:rPr>
              <a:t>Cohort in Fall 2023 (Sep./Oct.) to author your own molecular case study </a:t>
            </a:r>
            <a:endParaRPr sz="2400">
              <a:solidFill>
                <a:schemeClr val="dk1"/>
              </a:solidFill>
              <a:latin typeface="Calibri"/>
              <a:ea typeface="Calibri"/>
              <a:cs typeface="Calibri"/>
              <a:sym typeface="Calibri"/>
            </a:endParaRPr>
          </a:p>
          <a:p>
            <a:pPr indent="-381000" lvl="1" marL="9144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Scan QR code to complete an interest form</a:t>
            </a:r>
            <a:endParaRPr sz="2400">
              <a:solidFill>
                <a:schemeClr val="dk1"/>
              </a:solidFill>
              <a:latin typeface="Calibri"/>
              <a:ea typeface="Calibri"/>
              <a:cs typeface="Calibri"/>
              <a:sym typeface="Calibri"/>
            </a:endParaRPr>
          </a:p>
        </p:txBody>
      </p:sp>
      <p:pic>
        <p:nvPicPr>
          <p:cNvPr id="151" name="Google Shape;151;p18"/>
          <p:cNvPicPr preferRelativeResize="0"/>
          <p:nvPr/>
        </p:nvPicPr>
        <p:blipFill>
          <a:blip r:embed="rId4">
            <a:alphaModFix/>
          </a:blip>
          <a:stretch>
            <a:fillRect/>
          </a:stretch>
        </p:blipFill>
        <p:spPr>
          <a:xfrm>
            <a:off x="6873700" y="2978225"/>
            <a:ext cx="1371601" cy="1371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57" name="Google Shape;15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Why use Molecular Case Studies?</a:t>
            </a:r>
            <a:endParaRPr/>
          </a:p>
          <a:p>
            <a:pPr indent="-334327" lvl="0" marL="457200" rtl="0" algn="l">
              <a:spcBef>
                <a:spcPts val="0"/>
              </a:spcBef>
              <a:spcAft>
                <a:spcPts val="0"/>
              </a:spcAft>
              <a:buSzPct val="100000"/>
              <a:buChar char="●"/>
            </a:pPr>
            <a:r>
              <a:rPr lang="en"/>
              <a:t>The Molecular Case Study Cycle</a:t>
            </a:r>
            <a:endParaRPr/>
          </a:p>
          <a:p>
            <a:pPr indent="-334327" lvl="0" marL="457200" rtl="0" algn="l">
              <a:spcBef>
                <a:spcPts val="0"/>
              </a:spcBef>
              <a:spcAft>
                <a:spcPts val="0"/>
              </a:spcAft>
              <a:buSzPct val="100000"/>
              <a:buChar char="●"/>
            </a:pPr>
            <a:r>
              <a:rPr lang="en"/>
              <a:t>How to connect with Molecular CaseNet?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sz="2150"/>
              <a:t>Hope to see you in a Showcase Sessions later today</a:t>
            </a:r>
            <a:endParaRPr sz="2150"/>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grpSp>
        <p:nvGrpSpPr>
          <p:cNvPr id="158" name="Google Shape;158;p19"/>
          <p:cNvGrpSpPr/>
          <p:nvPr/>
        </p:nvGrpSpPr>
        <p:grpSpPr>
          <a:xfrm>
            <a:off x="6433975" y="2757313"/>
            <a:ext cx="2286000" cy="1291500"/>
            <a:chOff x="6186450" y="3371725"/>
            <a:chExt cx="2286000" cy="1291500"/>
          </a:xfrm>
        </p:grpSpPr>
        <p:pic>
          <p:nvPicPr>
            <p:cNvPr id="159" name="Google Shape;159;p19"/>
            <p:cNvPicPr preferRelativeResize="0"/>
            <p:nvPr/>
          </p:nvPicPr>
          <p:blipFill>
            <a:blip r:embed="rId3">
              <a:alphaModFix/>
            </a:blip>
            <a:stretch>
              <a:fillRect/>
            </a:stretch>
          </p:blipFill>
          <p:spPr>
            <a:xfrm>
              <a:off x="6186450" y="3371725"/>
              <a:ext cx="2286000" cy="1291500"/>
            </a:xfrm>
            <a:prstGeom prst="roundRect">
              <a:avLst>
                <a:gd fmla="val 16667" name="adj"/>
              </a:avLst>
            </a:prstGeom>
            <a:noFill/>
            <a:ln>
              <a:noFill/>
            </a:ln>
          </p:spPr>
        </p:pic>
        <p:pic>
          <p:nvPicPr>
            <p:cNvPr id="160" name="Google Shape;160;p19"/>
            <p:cNvPicPr preferRelativeResize="0"/>
            <p:nvPr/>
          </p:nvPicPr>
          <p:blipFill>
            <a:blip r:embed="rId4">
              <a:alphaModFix/>
            </a:blip>
            <a:stretch>
              <a:fillRect/>
            </a:stretch>
          </p:blipFill>
          <p:spPr>
            <a:xfrm>
              <a:off x="6415044" y="3582043"/>
              <a:ext cx="1828800" cy="870857"/>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